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0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B65"/>
    <a:srgbClr val="FD5FC5"/>
    <a:srgbClr val="C2CD25"/>
    <a:srgbClr val="B7313C"/>
    <a:srgbClr val="B31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E39E8F-D97F-4C7B-A9B1-2A5D8F5FB20D}" v="5" dt="2025-10-26T18:40:45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DD984-8391-702A-CA88-6F304D6A6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>
            <a:extLst>
              <a:ext uri="{FF2B5EF4-FFF2-40B4-BE49-F238E27FC236}">
                <a16:creationId xmlns:a16="http://schemas.microsoft.com/office/drawing/2014/main" id="{A17E4518-2DBD-3820-7B7E-7202A0615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1" y="6291311"/>
            <a:ext cx="439287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sz="1600" b="1" i="1" u="sng" dirty="0">
                <a:solidFill>
                  <a:schemeClr val="accent5">
                    <a:lumMod val="76000"/>
                  </a:schemeClr>
                </a:solidFill>
                <a:latin typeface="DINNeuzeitGroteskLTW01-Lt" panose="020B0502020203020204" pitchFamily="34" charset="0"/>
                <a:ea typeface="ＭＳ Ｐゴシック"/>
              </a:rPr>
              <a:t>Seasonal Order Deadline: October 7</a:t>
            </a:r>
            <a:r>
              <a:rPr lang="en-US" sz="1600" b="1" i="1" u="sng" baseline="30000" dirty="0">
                <a:solidFill>
                  <a:schemeClr val="accent5">
                    <a:lumMod val="76000"/>
                  </a:schemeClr>
                </a:solidFill>
                <a:latin typeface="DINNeuzeitGroteskLTW01-Lt" panose="020B0502020203020204" pitchFamily="34" charset="0"/>
                <a:ea typeface="ＭＳ Ｐゴシック"/>
              </a:rPr>
              <a:t>th</a:t>
            </a:r>
            <a:r>
              <a:rPr lang="en-US" sz="1600" b="1" i="1" u="sng" dirty="0">
                <a:solidFill>
                  <a:schemeClr val="accent5">
                    <a:lumMod val="76000"/>
                  </a:schemeClr>
                </a:solidFill>
                <a:latin typeface="DINNeuzeitGroteskLTW01-Lt" panose="020B0502020203020204" pitchFamily="34" charset="0"/>
                <a:ea typeface="ＭＳ Ｐゴシック"/>
              </a:rPr>
              <a:t>  2025</a:t>
            </a:r>
            <a:endParaRPr lang="en-US" b="1" u="sng" dirty="0">
              <a:solidFill>
                <a:schemeClr val="accent5">
                  <a:lumMod val="76000"/>
                </a:schemeClr>
              </a:solidFill>
              <a:latin typeface="DINNeuzeitGroteskLTW01-Lt" panose="020B0502020203020204" pitchFamily="34" charset="0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BD0223-89EF-800E-BA4E-DF4280FB0CD4}"/>
              </a:ext>
            </a:extLst>
          </p:cNvPr>
          <p:cNvSpPr txBox="1"/>
          <p:nvPr/>
        </p:nvSpPr>
        <p:spPr>
          <a:xfrm>
            <a:off x="2182072" y="1876768"/>
            <a:ext cx="4953000" cy="523220"/>
          </a:xfrm>
          <a:prstGeom prst="rect">
            <a:avLst/>
          </a:prstGeom>
          <a:noFill/>
          <a:effectLst>
            <a:outerShdw blurRad="63500" dist="38100" dir="2700000">
              <a:srgbClr val="7030A0">
                <a:alpha val="55000"/>
              </a:srgb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rgbClr val="B31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136 </a:t>
            </a:r>
            <a:r>
              <a:rPr lang="en-US" sz="2800" b="1" dirty="0" err="1">
                <a:solidFill>
                  <a:srgbClr val="B31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ct</a:t>
            </a:r>
            <a:r>
              <a:rPr lang="en-US" sz="2800" b="1" dirty="0">
                <a:solidFill>
                  <a:srgbClr val="B318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 panose="020B0502020203020204" pitchFamily="34" charset="0"/>
              </a:rPr>
              <a:t> EASTER SOUR CENTER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2FE18-20AD-C7E2-82A3-2062AE4D345D}"/>
              </a:ext>
            </a:extLst>
          </p:cNvPr>
          <p:cNvSpPr txBox="1"/>
          <p:nvPr/>
        </p:nvSpPr>
        <p:spPr>
          <a:xfrm>
            <a:off x="2920330" y="2659769"/>
            <a:ext cx="224577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NeuzeitGroteskLTW01-Lt" panose="020B0502020203020204" pitchFamily="34" charset="0"/>
                <a:ea typeface="ＭＳ Ｐゴシック"/>
                <a:cs typeface="Arial"/>
              </a:rPr>
              <a:t>Item # 09013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NeuzeitGroteskLTW01-Lt" panose="020B0502020203020204" pitchFamily="34" charset="0"/>
                <a:ea typeface="ＭＳ Ｐゴシック"/>
                <a:cs typeface="Arial"/>
              </a:rPr>
              <a:t> </a:t>
            </a:r>
            <a:endParaRPr lang="en-US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NeuzeitGroteskLTW01-Lt" panose="020B0502020203020204" pitchFamily="34" charset="0"/>
              <a:ea typeface="ＭＳ Ｐゴシック"/>
              <a:cs typeface="Arial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7DC3483-7A0E-D6EC-8B1D-D7D21D6DF4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41723"/>
              </p:ext>
            </p:extLst>
          </p:nvPr>
        </p:nvGraphicFramePr>
        <p:xfrm>
          <a:off x="3306513" y="8376755"/>
          <a:ext cx="3355920" cy="920480"/>
        </p:xfrm>
        <a:graphic>
          <a:graphicData uri="http://schemas.openxmlformats.org/drawingml/2006/table">
            <a:tbl>
              <a:tblPr/>
              <a:tblGrid>
                <a:gridCol w="1307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330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007-93216-09013-1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35.93” L x 25.21” W x 6.16”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28.5 </a:t>
                      </a:r>
                      <a:r>
                        <a:rPr lang="en-US" sz="1100" b="0" dirty="0" err="1">
                          <a:latin typeface="Aptos Display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 dirty="0">
                        <a:latin typeface="Aptos Display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9D63F80-9BCF-56F9-5129-ECDCA0F1F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350470"/>
              </p:ext>
            </p:extLst>
          </p:nvPr>
        </p:nvGraphicFramePr>
        <p:xfrm>
          <a:off x="1046136" y="6793701"/>
          <a:ext cx="3381375" cy="1401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1176">
                  <a:extLst>
                    <a:ext uri="{9D8B030D-6E8A-4147-A177-3AD203B41FA5}">
                      <a16:colId xmlns:a16="http://schemas.microsoft.com/office/drawing/2014/main" val="1117933092"/>
                    </a:ext>
                  </a:extLst>
                </a:gridCol>
                <a:gridCol w="1600199">
                  <a:extLst>
                    <a:ext uri="{9D8B030D-6E8A-4147-A177-3AD203B41FA5}">
                      <a16:colId xmlns:a16="http://schemas.microsoft.com/office/drawing/2014/main" val="210801327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UNIT UPC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3214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Big Stik® Strawberry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7-93216-06030-1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20038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Big Stik® Green Apple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7-93216-06031-8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1643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Silly Sour Legs®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7-93216-07030-0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323427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Magic Wand® Strawberry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7-93216-08031-6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1225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Magic Wand® Green Apple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ptos Narrow"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7-93216-08030-9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99671"/>
                  </a:ext>
                </a:extLst>
              </a:tr>
            </a:tbl>
          </a:graphicData>
        </a:graphic>
      </p:graphicFrame>
      <p:pic>
        <p:nvPicPr>
          <p:cNvPr id="3" name="Picture 2" descr="A display of candy sticks&#10;&#10;AI-generated content may be incorrect.">
            <a:extLst>
              <a:ext uri="{FF2B5EF4-FFF2-40B4-BE49-F238E27FC236}">
                <a16:creationId xmlns:a16="http://schemas.microsoft.com/office/drawing/2014/main" id="{A52E5A5E-BD46-95A4-8016-DBECCFA48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5317788" y="2457869"/>
            <a:ext cx="2460076" cy="586100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103F3B7-6717-BC83-E9AA-71B766C9D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89308"/>
              </p:ext>
            </p:extLst>
          </p:nvPr>
        </p:nvGraphicFramePr>
        <p:xfrm>
          <a:off x="1177255" y="5380158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 $ 1.10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$ 149.60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2" name="Star: 12 Points 1">
            <a:extLst>
              <a:ext uri="{FF2B5EF4-FFF2-40B4-BE49-F238E27FC236}">
                <a16:creationId xmlns:a16="http://schemas.microsoft.com/office/drawing/2014/main" id="{AAE16170-C3FD-C47F-ADDC-CD368B36EDF8}"/>
              </a:ext>
            </a:extLst>
          </p:cNvPr>
          <p:cNvSpPr/>
          <p:nvPr/>
        </p:nvSpPr>
        <p:spPr>
          <a:xfrm rot="20700000">
            <a:off x="114847" y="402059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</a:rPr>
              <a:t>OVER 50,000 SOLD!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DE51520-D6E4-3EB8-9108-10CD7A8A9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43" y="3288882"/>
            <a:ext cx="487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Contains:</a:t>
            </a:r>
            <a:endParaRPr lang="en-US" sz="1600" b="1" i="1" dirty="0">
              <a:latin typeface="DINNeuzeitGroteskW01-Bold" panose="020B0902020203020204"/>
              <a:ea typeface="ＭＳ Ｐゴシック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         20 units Big Stik®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  <a:cs typeface="Arial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20 units Big Stik®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endParaRPr lang="en-US" altLang="en-US" sz="1600" b="1" i="1" dirty="0">
              <a:latin typeface="DINNeuzeitGroteskW01-Bold" panose="020B0902020203020204"/>
              <a:ea typeface="ＭＳ Ｐゴシック"/>
              <a:cs typeface="Arial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24 units Magic Wand®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  <a:cs typeface="Arial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24 units Magic Wand®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>
                <a:latin typeface="DINNeuzeitGroteskW01-Bold" panose="020B0902020203020204"/>
                <a:ea typeface="ＭＳ Ｐゴシック"/>
                <a:cs typeface="Arial"/>
              </a:rPr>
              <a:t>48 units Silly Sour Legs®</a:t>
            </a:r>
          </a:p>
        </p:txBody>
      </p:sp>
    </p:spTree>
    <p:extLst>
      <p:ext uri="{BB962C8B-B14F-4D97-AF65-F5344CB8AC3E}">
        <p14:creationId xmlns:p14="http://schemas.microsoft.com/office/powerpoint/2010/main" val="2946823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3F714F-F811-40C9-8ABE-043E92D0C9F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2.xml><?xml version="1.0" encoding="utf-8"?>
<ds:datastoreItem xmlns:ds="http://schemas.openxmlformats.org/officeDocument/2006/customXml" ds:itemID="{889CFDDC-1BA1-4065-91E0-CC455A306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F7A055-53BB-4999-887F-6A52F418F2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116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Aptos Narrow</vt:lpstr>
      <vt:lpstr>Arial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104</cp:revision>
  <cp:lastPrinted>2025-07-15T21:04:58Z</cp:lastPrinted>
  <dcterms:created xsi:type="dcterms:W3CDTF">2025-07-14T20:50:09Z</dcterms:created>
  <dcterms:modified xsi:type="dcterms:W3CDTF">2025-10-26T18:41:17Z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