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9144000" type="screen4x3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B84"/>
    <a:srgbClr val="3141BF"/>
    <a:srgbClr val="4FB9E3"/>
    <a:srgbClr val="51A6D4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7F799-047B-4A2E-8185-885E869201D4}" v="3" dt="2025-11-03T22:12:42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6301"/>
  </p:normalViewPr>
  <p:slideViewPr>
    <p:cSldViewPr snapToObjects="1">
      <p:cViewPr varScale="1">
        <p:scale>
          <a:sx n="80" d="100"/>
          <a:sy n="80" d="100"/>
        </p:scale>
        <p:origin x="300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custSel modSld modNotesMaster modHandout">
      <pc:chgData name="Heidi Schuster" userId="8e6f0f36-aafb-4475-a2b2-fa1a541ae7dd" providerId="ADAL" clId="{3DD2A550-11FB-4FCD-B10C-C212F1C96168}" dt="2025-11-17T20:19:54.876" v="22" actId="20577"/>
      <pc:docMkLst>
        <pc:docMk/>
      </pc:docMkLst>
      <pc:sldChg chg="addSp delSp modSp mod">
        <pc:chgData name="Heidi Schuster" userId="8e6f0f36-aafb-4475-a2b2-fa1a541ae7dd" providerId="ADAL" clId="{3DD2A550-11FB-4FCD-B10C-C212F1C96168}" dt="2025-11-17T20:19:54.876" v="22" actId="20577"/>
        <pc:sldMkLst>
          <pc:docMk/>
          <pc:sldMk cId="2319222699" sldId="257"/>
        </pc:sldMkLst>
        <pc:graphicFrameChg chg="modGraphic">
          <ac:chgData name="Heidi Schuster" userId="8e6f0f36-aafb-4475-a2b2-fa1a541ae7dd" providerId="ADAL" clId="{3DD2A550-11FB-4FCD-B10C-C212F1C96168}" dt="2025-11-17T20:19:54.876" v="22" actId="20577"/>
          <ac:graphicFrameMkLst>
            <pc:docMk/>
            <pc:sldMk cId="2319222699" sldId="257"/>
            <ac:graphicFrameMk id="7" creationId="{1EA7E23C-C77F-66F1-7FFE-DAE90D44BE28}"/>
          </ac:graphicFrameMkLst>
        </pc:graphicFrameChg>
        <pc:picChg chg="add mod">
          <ac:chgData name="Heidi Schuster" userId="8e6f0f36-aafb-4475-a2b2-fa1a541ae7dd" providerId="ADAL" clId="{3DD2A550-11FB-4FCD-B10C-C212F1C96168}" dt="2025-11-03T22:12:35.833" v="13" actId="1076"/>
          <ac:picMkLst>
            <pc:docMk/>
            <pc:sldMk cId="2319222699" sldId="257"/>
            <ac:picMk id="6" creationId="{A2F17C5F-A681-960A-F76C-45983D6869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08225" y="720725"/>
            <a:ext cx="269875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D7140430-3930-DB69-B8A7-23AE6B8D0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11379" y="304801"/>
            <a:ext cx="762000" cy="733063"/>
          </a:xfrm>
          <a:prstGeom prst="rect">
            <a:avLst/>
          </a:prstGeom>
        </p:spPr>
      </p:pic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0495B233-12B2-4B87-3893-762FE9AEAA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304801"/>
            <a:ext cx="2805269" cy="444320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AA51C8B1-3EEF-1857-7436-E43CB70E63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86200" y="688724"/>
            <a:ext cx="2118359" cy="493680"/>
          </a:xfrm>
          <a:prstGeom prst="rect">
            <a:avLst/>
          </a:prstGeom>
        </p:spPr>
      </p:pic>
      <p:pic>
        <p:nvPicPr>
          <p:cNvPr id="8" name="Picture 7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A6BA1D04-BFDE-2694-5AC8-5C8828351E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925"/>
            <a:ext cx="3199290" cy="9143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136E-7A4C-8A9D-C7F4-5053724EAED5}"/>
              </a:ext>
            </a:extLst>
          </p:cNvPr>
          <p:cNvSpPr txBox="1"/>
          <p:nvPr userDrawn="1"/>
        </p:nvSpPr>
        <p:spPr>
          <a:xfrm>
            <a:off x="2057400" y="8668321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SUITE 1, HALES CORNERS,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WWW.FACETWISTERS.COM</a:t>
            </a:r>
          </a:p>
        </p:txBody>
      </p:sp>
      <p:pic>
        <p:nvPicPr>
          <p:cNvPr id="10" name="Picture 9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E00567F3-EB8F-0C13-4C83-166AC4D9E1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8337" y="8735193"/>
            <a:ext cx="1141296" cy="281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87BF5F7-8629-7A8F-6C1F-9A7B1F35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07098"/>
              </p:ext>
            </p:extLst>
          </p:nvPr>
        </p:nvGraphicFramePr>
        <p:xfrm>
          <a:off x="2606539" y="3758998"/>
          <a:ext cx="2848053" cy="723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6453">
                  <a:extLst>
                    <a:ext uri="{9D8B030D-6E8A-4147-A177-3AD203B41FA5}">
                      <a16:colId xmlns:a16="http://schemas.microsoft.com/office/drawing/2014/main" val="69931053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45345554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Unit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  $ 2.19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85662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Case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$131.40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406124"/>
                  </a:ext>
                </a:extLst>
              </a:tr>
            </a:tbl>
          </a:graphicData>
        </a:graphic>
      </p:graphicFrame>
      <p:pic>
        <p:nvPicPr>
          <p:cNvPr id="13" name="Picture 12" descr="A pile of colorful candy&#10;&#10;AI-generated content may be incorrect.">
            <a:extLst>
              <a:ext uri="{FF2B5EF4-FFF2-40B4-BE49-F238E27FC236}">
                <a16:creationId xmlns:a16="http://schemas.microsoft.com/office/drawing/2014/main" id="{B0B8367E-7294-574B-A1F5-CEB65F6FB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718" y="5733345"/>
            <a:ext cx="2186497" cy="13488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DDFE49-7955-D536-5AC1-A64552A77801}"/>
              </a:ext>
            </a:extLst>
          </p:cNvPr>
          <p:cNvSpPr txBox="1"/>
          <p:nvPr/>
        </p:nvSpPr>
        <p:spPr>
          <a:xfrm>
            <a:off x="2051639" y="2418734"/>
            <a:ext cx="20498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DINNeuzeitGroteskLTW01-Lt" panose="020B0502020203020204" pitchFamily="34" charset="0"/>
                <a:ea typeface="ＭＳ Ｐゴシック"/>
                <a:cs typeface="Arial"/>
              </a:rPr>
              <a:t>Item # 34010</a:t>
            </a:r>
          </a:p>
          <a:p>
            <a:r>
              <a:rPr lang="en-US" dirty="0">
                <a:latin typeface="DINNeuzeitGroteskLTW01-Lt" panose="020B0502020203020204" pitchFamily="34" charset="0"/>
                <a:ea typeface="ＭＳ Ｐゴシック"/>
                <a:cs typeface="Arial"/>
              </a:rPr>
              <a:t>1.76 oz (50g)</a:t>
            </a:r>
            <a:endParaRPr lang="en-US" dirty="0">
              <a:latin typeface="DINNeuzeitGroteskLTW01-Lt" panose="020B0502020203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A7E23C-C77F-66F1-7FFE-DAE90D44B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123013"/>
              </p:ext>
            </p:extLst>
          </p:nvPr>
        </p:nvGraphicFramePr>
        <p:xfrm>
          <a:off x="2781079" y="7161220"/>
          <a:ext cx="2602938" cy="1348836"/>
        </p:xfrm>
        <a:graphic>
          <a:graphicData uri="http://schemas.openxmlformats.org/drawingml/2006/table">
            <a:tbl>
              <a:tblPr/>
              <a:tblGrid>
                <a:gridCol w="906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472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753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007-93216-34010-6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7-93216-31030-7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9960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47” L x 15.5” W x 9.5”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16.65 LBS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8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4.00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9" descr="A purple bag with a logo on it&#10;&#10;AI-generated content may be incorrect.">
            <a:extLst>
              <a:ext uri="{FF2B5EF4-FFF2-40B4-BE49-F238E27FC236}">
                <a16:creationId xmlns:a16="http://schemas.microsoft.com/office/drawing/2014/main" id="{C650F342-151B-E943-4CE2-6B4085071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295" y="4492402"/>
            <a:ext cx="2799467" cy="2799467"/>
          </a:xfrm>
          <a:prstGeom prst="rect">
            <a:avLst/>
          </a:prstGeom>
        </p:spPr>
      </p:pic>
      <p:sp>
        <p:nvSpPr>
          <p:cNvPr id="3" name="Star: 12 Points 2">
            <a:extLst>
              <a:ext uri="{FF2B5EF4-FFF2-40B4-BE49-F238E27FC236}">
                <a16:creationId xmlns:a16="http://schemas.microsoft.com/office/drawing/2014/main" id="{158E1541-DCAE-8724-8E64-2D73FFD4253B}"/>
              </a:ext>
            </a:extLst>
          </p:cNvPr>
          <p:cNvSpPr/>
          <p:nvPr/>
        </p:nvSpPr>
        <p:spPr>
          <a:xfrm rot="20700000">
            <a:off x="174974" y="285343"/>
            <a:ext cx="2011778" cy="1204247"/>
          </a:xfrm>
          <a:prstGeom prst="star12">
            <a:avLst/>
          </a:prstGeom>
          <a:solidFill>
            <a:srgbClr val="FFFF00"/>
          </a:solidFill>
          <a:ln>
            <a:solidFill>
              <a:srgbClr val="C224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7030A0"/>
                </a:solidFill>
              </a:rPr>
              <a:t>NEW!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6D055-059A-4C9E-6A13-07A17CD732B2}"/>
              </a:ext>
            </a:extLst>
          </p:cNvPr>
          <p:cNvSpPr txBox="1"/>
          <p:nvPr/>
        </p:nvSpPr>
        <p:spPr>
          <a:xfrm>
            <a:off x="1312765" y="1198984"/>
            <a:ext cx="52398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51A6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60 </a:t>
            </a:r>
            <a:r>
              <a:rPr lang="en-US" sz="2800" b="1" dirty="0" err="1">
                <a:solidFill>
                  <a:srgbClr val="51A6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ct</a:t>
            </a:r>
            <a:r>
              <a:rPr lang="en-US" sz="2800" b="1" dirty="0">
                <a:solidFill>
                  <a:srgbClr val="51A6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 FREEZE DRIED SOUR       CANDY BITZ™ FLOOR SHIPPER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INNeuzeitGroteskLTW01-Lt" panose="020B0502020203020204" pitchFamily="34" charset="0"/>
              <a:cs typeface="Aparajit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31CBAC-6403-EEE8-C4DF-E94C7C82546E}"/>
              </a:ext>
            </a:extLst>
          </p:cNvPr>
          <p:cNvSpPr txBox="1"/>
          <p:nvPr/>
        </p:nvSpPr>
        <p:spPr>
          <a:xfrm>
            <a:off x="3932712" y="2327217"/>
            <a:ext cx="2709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DINNeuzeitGroteskLTW01-Lt" panose="020B0502020203020204" pitchFamily="34" charset="0"/>
              </a:rPr>
              <a:t>Freeze Dried Sour Candy Bitz™ in </a:t>
            </a:r>
            <a:r>
              <a:rPr lang="en-US" sz="1600" b="1" i="1" dirty="0">
                <a:solidFill>
                  <a:srgbClr val="E91C6F"/>
                </a:solidFill>
                <a:latin typeface="DINNeuzeitGroteskLTW01-Lt" panose="020B0502020203020204" pitchFamily="34" charset="0"/>
                <a:ea typeface="ＭＳ Ｐゴシック"/>
              </a:rPr>
              <a:t>Strawberry </a:t>
            </a:r>
            <a:r>
              <a:rPr lang="en-US" sz="1600" b="1" i="1" dirty="0">
                <a:latin typeface="DINNeuzeitGroteskLTW01-Lt" panose="020B0502020203020204" pitchFamily="34" charset="0"/>
                <a:ea typeface="ＭＳ Ｐゴシック"/>
              </a:rPr>
              <a:t>+</a:t>
            </a:r>
            <a:r>
              <a:rPr lang="en-US" sz="1600" b="1" i="1" dirty="0">
                <a:solidFill>
                  <a:srgbClr val="E91C6F"/>
                </a:solidFill>
                <a:latin typeface="DINNeuzeitGroteskLTW01-Lt" panose="020B0502020203020204" pitchFamily="34" charset="0"/>
                <a:ea typeface="ＭＳ Ｐゴシック"/>
              </a:rPr>
              <a:t> </a:t>
            </a:r>
            <a:r>
              <a:rPr lang="en-US" sz="1600" b="1" i="1" dirty="0">
                <a:solidFill>
                  <a:srgbClr val="57B42F"/>
                </a:solidFill>
                <a:latin typeface="DINNeuzeitGroteskLTW01-Lt" panose="020B0502020203020204" pitchFamily="34" charset="0"/>
                <a:ea typeface="ＭＳ Ｐゴシック"/>
              </a:rPr>
              <a:t>Green Apple</a:t>
            </a:r>
            <a:r>
              <a:rPr lang="en-US" sz="1600" b="1" i="1" dirty="0">
                <a:latin typeface="DINNeuzeitGroteskLTW01-Lt" panose="020B0502020203020204" pitchFamily="34" charset="0"/>
                <a:ea typeface="ＭＳ Ｐゴシック"/>
              </a:rPr>
              <a:t> +</a:t>
            </a:r>
            <a:r>
              <a:rPr lang="en-US" sz="1600" b="1" dirty="0">
                <a:latin typeface="DINNeuzeitGroteskLTW01-Lt" panose="020B0502020203020204" pitchFamily="34" charset="0"/>
              </a:rPr>
              <a:t> </a:t>
            </a:r>
            <a:r>
              <a:rPr lang="en-US" sz="1600" b="1" i="1" dirty="0">
                <a:solidFill>
                  <a:srgbClr val="24A7DE"/>
                </a:solidFill>
                <a:latin typeface="DINNeuzeitGroteskLTW01-Lt" panose="020B0502020203020204" pitchFamily="34" charset="0"/>
                <a:ea typeface="ＭＳ Ｐゴシック"/>
              </a:rPr>
              <a:t>Blue Raspberry</a:t>
            </a:r>
            <a:r>
              <a:rPr lang="en-US" sz="1600" b="1" i="1" dirty="0">
                <a:solidFill>
                  <a:srgbClr val="E91C6F"/>
                </a:solidFill>
                <a:latin typeface="DINNeuzeitGroteskLTW01-Lt" panose="020B0502020203020204" pitchFamily="34" charset="0"/>
                <a:ea typeface="ＭＳ Ｐゴシック"/>
              </a:rPr>
              <a:t> </a:t>
            </a:r>
            <a:r>
              <a:rPr lang="en-US" sz="1600" b="1" i="1" dirty="0">
                <a:latin typeface="DINNeuzeitGroteskLTW01-Lt" panose="020B0502020203020204" pitchFamily="34" charset="0"/>
                <a:ea typeface="ＭＳ Ｐゴシック"/>
              </a:rPr>
              <a:t>+</a:t>
            </a:r>
            <a:r>
              <a:rPr lang="en-US" sz="1600" b="1" dirty="0">
                <a:latin typeface="DINNeuzeitGroteskLTW01-Lt" panose="020B0502020203020204" pitchFamily="34" charset="0"/>
              </a:rPr>
              <a:t> </a:t>
            </a:r>
            <a:r>
              <a:rPr lang="en-US" sz="1600" b="1" i="1" dirty="0">
                <a:solidFill>
                  <a:srgbClr val="FF6600"/>
                </a:solidFill>
                <a:latin typeface="DINNeuzeitGroteskLTW01-Lt" panose="020B0502020203020204" pitchFamily="34" charset="0"/>
                <a:ea typeface="ＭＳ Ｐゴシック"/>
              </a:rPr>
              <a:t>Orange</a:t>
            </a:r>
            <a:r>
              <a:rPr lang="en-US" sz="1600" b="1" dirty="0">
                <a:latin typeface="DINNeuzeitGroteskLTW01-Lt" panose="020B0502020203020204" pitchFamily="34" charset="0"/>
              </a:rPr>
              <a:t> 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DINNeuzeitGroteskLTW01-Lt" panose="020B0502020203020204" pitchFamily="34" charset="0"/>
              <a:cs typeface="Aparajita" pitchFamily="34" charset="0"/>
            </a:endParaRPr>
          </a:p>
        </p:txBody>
      </p:sp>
      <p:sp>
        <p:nvSpPr>
          <p:cNvPr id="12" name="Star: 7 Points 11">
            <a:extLst>
              <a:ext uri="{FF2B5EF4-FFF2-40B4-BE49-F238E27FC236}">
                <a16:creationId xmlns:a16="http://schemas.microsoft.com/office/drawing/2014/main" id="{34B82239-4779-4129-719D-61B63862BE40}"/>
              </a:ext>
            </a:extLst>
          </p:cNvPr>
          <p:cNvSpPr/>
          <p:nvPr/>
        </p:nvSpPr>
        <p:spPr>
          <a:xfrm>
            <a:off x="4664967" y="4512455"/>
            <a:ext cx="1846707" cy="1340824"/>
          </a:xfrm>
          <a:prstGeom prst="star7">
            <a:avLst/>
          </a:prstGeom>
          <a:solidFill>
            <a:srgbClr val="FF66FF"/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40DE74-797C-64DC-9879-F234CE1FC0AE}"/>
              </a:ext>
            </a:extLst>
          </p:cNvPr>
          <p:cNvSpPr txBox="1"/>
          <p:nvPr/>
        </p:nvSpPr>
        <p:spPr>
          <a:xfrm>
            <a:off x="4664967" y="4858652"/>
            <a:ext cx="1846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Freeze Dried                   Reimagined. Taste                 the Difference!</a:t>
            </a:r>
          </a:p>
        </p:txBody>
      </p:sp>
      <p:pic>
        <p:nvPicPr>
          <p:cNvPr id="6" name="Picture 5" descr="A shelf with blue boxes of candy&#10;&#10;AI-generated content may be incorrect.">
            <a:extLst>
              <a:ext uri="{FF2B5EF4-FFF2-40B4-BE49-F238E27FC236}">
                <a16:creationId xmlns:a16="http://schemas.microsoft.com/office/drawing/2014/main" id="{A2F17C5F-A681-960A-F76C-45983D686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9155" y="1918884"/>
            <a:ext cx="4424914" cy="70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2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1da1ef4dd626fc3053d8565f6a5dc7cf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d00af0ffe127f419f529c19f23dfaf3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2448E-BF3B-453C-AEAB-34FEC44B29BD}">
  <ds:schemaRefs>
    <ds:schemaRef ds:uri="http://purl.org/dc/dcmitype/"/>
    <ds:schemaRef ds:uri="9b1c87b3-3aeb-4373-af1b-2778166e772a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b690b8a6-6df3-4c9f-95ef-7b557beb7df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D2E3D1-1F0C-433B-A54F-BC5FF836CE16}"/>
</file>

<file path=docProps/app.xml><?xml version="1.0" encoding="utf-8"?>
<Properties xmlns="http://schemas.openxmlformats.org/officeDocument/2006/extended-properties" xmlns:vt="http://schemas.openxmlformats.org/officeDocument/2006/docPropsVTypes">
  <TotalTime>6619</TotalTime>
  <Words>79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 Narrow</vt:lpstr>
      <vt:lpstr>Arial</vt:lpstr>
      <vt:lpstr>Calibri</vt:lpstr>
      <vt:lpstr>Cambria</vt:lpstr>
      <vt:lpstr>DIN Alternate</vt:lpstr>
      <vt:lpstr>DINNeuzeitGroteskLTW01-Lt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Heidi Schuster</cp:lastModifiedBy>
  <cp:revision>49</cp:revision>
  <cp:lastPrinted>2025-05-30T14:37:45Z</cp:lastPrinted>
  <dcterms:created xsi:type="dcterms:W3CDTF">2013-05-15T15:09:44Z</dcterms:created>
  <dcterms:modified xsi:type="dcterms:W3CDTF">2025-11-17T20:20:00Z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