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493E2-03F6-4C3B-8A3D-7B50501B2241}" v="1" dt="2025-10-26T19:10:11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47FCE54-B96D-94FF-DC1F-D2A32E45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0EB7F61-4E5B-CC33-DBDB-A3E037310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9475" y="836295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package with a pink and white label&#10;&#10;AI-generated content may be incorrect.">
            <a:extLst>
              <a:ext uri="{FF2B5EF4-FFF2-40B4-BE49-F238E27FC236}">
                <a16:creationId xmlns:a16="http://schemas.microsoft.com/office/drawing/2014/main" id="{81F6940A-EEAC-9457-2C3F-948F977C7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5022">
            <a:off x="4028797" y="4492744"/>
            <a:ext cx="2647631" cy="1985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43608-974C-3F28-D46B-96D12919977D}"/>
              </a:ext>
            </a:extLst>
          </p:cNvPr>
          <p:cNvSpPr txBox="1"/>
          <p:nvPr/>
        </p:nvSpPr>
        <p:spPr>
          <a:xfrm>
            <a:off x="1180863" y="2694899"/>
            <a:ext cx="156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33010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 panose="020B0502020203020204" pitchFamily="34" charset="0"/>
                <a:cs typeface="Arial" panose="020B0604020202020204" pitchFamily="34" charset="0"/>
              </a:rPr>
              <a:t>0.70 oz (20g)</a:t>
            </a:r>
            <a:endParaRPr lang="en-US" altLang="en-US" sz="1800" dirty="0">
              <a:latin typeface="DINNeuzeitGroteskLTW01-Lt" panose="020B05020202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C3918A-9AF6-92B0-0697-D22EECD68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89502"/>
              </p:ext>
            </p:extLst>
          </p:nvPr>
        </p:nvGraphicFramePr>
        <p:xfrm>
          <a:off x="906827" y="7039745"/>
          <a:ext cx="3044294" cy="489773"/>
        </p:xfrm>
        <a:graphic>
          <a:graphicData uri="http://schemas.openxmlformats.org/drawingml/2006/table">
            <a:tbl>
              <a:tblPr/>
              <a:tblGrid>
                <a:gridCol w="182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59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Freeze Dried Sour Candy Bitz™ </a:t>
                      </a:r>
                    </a:p>
                  </a:txBody>
                  <a:tcPr marL="65410" marR="65410" marT="6351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7-93216-33030-5</a:t>
                      </a:r>
                    </a:p>
                  </a:txBody>
                  <a:tcPr marL="65410" marR="65410" marT="6351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939B41-7368-603E-F589-80EBFA68B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70972"/>
              </p:ext>
            </p:extLst>
          </p:nvPr>
        </p:nvGraphicFramePr>
        <p:xfrm>
          <a:off x="1371600" y="7719419"/>
          <a:ext cx="3048000" cy="855319"/>
        </p:xfrm>
        <a:graphic>
          <a:graphicData uri="http://schemas.openxmlformats.org/drawingml/2006/table">
            <a:tbl>
              <a:tblPr/>
              <a:tblGrid>
                <a:gridCol w="1187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535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007-93216-33010-7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11.65” L  x 8.27” W x 8.35” H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3.65 </a:t>
                      </a:r>
                      <a:r>
                        <a:rPr lang="en-US" sz="1000" b="0" dirty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0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0.465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 descr="A gold trophy and candy boxes&#10;&#10;AI-generated content may be incorrect.">
            <a:extLst>
              <a:ext uri="{FF2B5EF4-FFF2-40B4-BE49-F238E27FC236}">
                <a16:creationId xmlns:a16="http://schemas.microsoft.com/office/drawing/2014/main" id="{DD9A896B-2ADD-267C-98B9-6D295E3E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94" y="3577019"/>
            <a:ext cx="3255106" cy="3255106"/>
          </a:xfrm>
          <a:prstGeom prst="rect">
            <a:avLst/>
          </a:prstGeom>
        </p:spPr>
      </p:pic>
      <p:sp>
        <p:nvSpPr>
          <p:cNvPr id="5" name="Star: 12 Points 4">
            <a:extLst>
              <a:ext uri="{FF2B5EF4-FFF2-40B4-BE49-F238E27FC236}">
                <a16:creationId xmlns:a16="http://schemas.microsoft.com/office/drawing/2014/main" id="{CE4539A6-F575-B437-9E76-2DCCDD7C6043}"/>
              </a:ext>
            </a:extLst>
          </p:cNvPr>
          <p:cNvSpPr/>
          <p:nvPr/>
        </p:nvSpPr>
        <p:spPr>
          <a:xfrm rot="20700000">
            <a:off x="174974" y="285343"/>
            <a:ext cx="2011778" cy="1204247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E828B-ED5A-0E2F-F8ED-48E0265DEDD5}"/>
              </a:ext>
            </a:extLst>
          </p:cNvPr>
          <p:cNvSpPr txBox="1"/>
          <p:nvPr/>
        </p:nvSpPr>
        <p:spPr>
          <a:xfrm>
            <a:off x="1223239" y="1228004"/>
            <a:ext cx="523989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FREEZE DRIED SOUR       CANDY BITZ™                              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4/12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Case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EE070A-70B1-016D-C775-FF818482E8DA}"/>
              </a:ext>
            </a:extLst>
          </p:cNvPr>
          <p:cNvSpPr txBox="1"/>
          <p:nvPr/>
        </p:nvSpPr>
        <p:spPr>
          <a:xfrm>
            <a:off x="3276639" y="3308090"/>
            <a:ext cx="347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DINNeuzeitGroteskLTW01-Lt" panose="020B0502020203020204" pitchFamily="34" charset="0"/>
              </a:rPr>
              <a:t>Freeze Dried Sour Candy Bitz™ in 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Strawberry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sz="1600" b="1" i="1" dirty="0">
                <a:solidFill>
                  <a:srgbClr val="57B42F"/>
                </a:solidFill>
                <a:latin typeface="DINNeuzeitGroteskLTW01-Lt" panose="020B0502020203020204" pitchFamily="34" charset="0"/>
                <a:ea typeface="ＭＳ Ｐゴシック"/>
              </a:rPr>
              <a:t>Green Apple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 +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r>
              <a:rPr lang="en-US" sz="1600" b="1" i="1" dirty="0">
                <a:solidFill>
                  <a:srgbClr val="24A7DE"/>
                </a:solidFill>
                <a:latin typeface="DINNeuzeitGroteskLTW01-Lt" panose="020B0502020203020204" pitchFamily="34" charset="0"/>
                <a:ea typeface="ＭＳ Ｐゴシック"/>
              </a:rPr>
              <a:t>Blue Raspberry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r>
              <a:rPr lang="en-US" sz="1600" b="1" i="1" dirty="0">
                <a:solidFill>
                  <a:srgbClr val="FF6600"/>
                </a:solidFill>
                <a:latin typeface="DINNeuzeitGroteskLTW01-Lt" panose="020B0502020203020204" pitchFamily="34" charset="0"/>
                <a:ea typeface="ＭＳ Ｐゴシック"/>
              </a:rPr>
              <a:t>Orange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DINNeuzeitGroteskLTW01-Lt" panose="020B0502020203020204" pitchFamily="34" charset="0"/>
              <a:cs typeface="Aparajita" pitchFamily="34" charset="0"/>
            </a:endParaRPr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id="{CC383DCC-A09C-FACE-0C24-F2B3900FF3CF}"/>
              </a:ext>
            </a:extLst>
          </p:cNvPr>
          <p:cNvSpPr/>
          <p:nvPr/>
        </p:nvSpPr>
        <p:spPr>
          <a:xfrm>
            <a:off x="4957886" y="1686141"/>
            <a:ext cx="1846707" cy="1340824"/>
          </a:xfrm>
          <a:prstGeom prst="star7">
            <a:avLst/>
          </a:prstGeom>
          <a:solidFill>
            <a:srgbClr val="FF66FF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6F467-D91C-AEFD-AC5A-91E78C068E54}"/>
              </a:ext>
            </a:extLst>
          </p:cNvPr>
          <p:cNvSpPr txBox="1"/>
          <p:nvPr/>
        </p:nvSpPr>
        <p:spPr>
          <a:xfrm>
            <a:off x="5011294" y="2117818"/>
            <a:ext cx="1846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Freeze Dried                   Reimagined. Taste                 the Difference!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18C737-6DA2-8215-42E1-06CE11DD5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63555"/>
              </p:ext>
            </p:extLst>
          </p:nvPr>
        </p:nvGraphicFramePr>
        <p:xfrm>
          <a:off x="3951121" y="6722854"/>
          <a:ext cx="2971800" cy="8066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33090156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930336003"/>
                    </a:ext>
                  </a:extLst>
                </a:gridCol>
              </a:tblGrid>
              <a:tr h="4428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$ 0.90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74097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$ 43.20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90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2B134-D204-4B2E-8798-F0F6F0C36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86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 Display</vt:lpstr>
      <vt:lpstr>Arial</vt:lpstr>
      <vt:lpstr>Calibri</vt:lpstr>
      <vt:lpstr>Cambria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50</cp:revision>
  <cp:lastPrinted>2025-05-30T14:37:45Z</cp:lastPrinted>
  <dcterms:created xsi:type="dcterms:W3CDTF">2013-05-15T15:09:44Z</dcterms:created>
  <dcterms:modified xsi:type="dcterms:W3CDTF">2025-10-26T19:11:34Z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