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</p:sldMasterIdLst>
  <p:notesMasterIdLst>
    <p:notesMasterId r:id="rId16"/>
  </p:notesMasterIdLst>
  <p:handoutMasterIdLst>
    <p:handoutMasterId r:id="rId17"/>
  </p:handoutMasterIdLst>
  <p:sldIdLst>
    <p:sldId id="259" r:id="rId5"/>
    <p:sldId id="257" r:id="rId6"/>
    <p:sldId id="278" r:id="rId7"/>
    <p:sldId id="279" r:id="rId8"/>
    <p:sldId id="280" r:id="rId9"/>
    <p:sldId id="293" r:id="rId10"/>
    <p:sldId id="273" r:id="rId11"/>
    <p:sldId id="274" r:id="rId12"/>
    <p:sldId id="275" r:id="rId13"/>
    <p:sldId id="276" r:id="rId14"/>
    <p:sldId id="258" r:id="rId1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00CC00"/>
    <a:srgbClr val="008720"/>
    <a:srgbClr val="FF0004"/>
    <a:srgbClr val="011893"/>
    <a:srgbClr val="33CB33"/>
    <a:srgbClr val="33CC33"/>
    <a:srgbClr val="BDEAFC"/>
    <a:srgbClr val="E5F4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762D4-9CFE-4F6C-B15A-B51432FBEF98}" v="38" dt="2025-10-27T15:10:59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A3588E-850F-4E87-A648-05BF1BFB5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58DE0-F8B4-4604-BD32-0BBBD3DA7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654A577-4B3D-4919-BC17-9C8B05F617F7}" type="datetimeFigureOut">
              <a:rPr lang="en-US"/>
              <a:pPr>
                <a:defRPr/>
              </a:pPr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3075D-92DA-4F48-ACB4-47F31AABF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2239F-A1C2-48A1-BE8F-30D9D3901E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C4A3F5E-3CE1-4017-90F4-B68E226E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0CB97A8-CD73-4C02-AD0A-3D2DD49D86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EEC648F-9618-44BD-8402-6AEDCD1BA2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D8FBCA5-969D-4D4D-A314-819EFAFB140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263BD4A-4196-468C-A19D-74BDCD552D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49FE6A67-6BFF-496A-B89B-7122A56D2C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26B35A56-27CB-4A29-A9EA-A72B47011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FBA587-DD11-44B9-9513-800AA9F78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055BD5D0-6818-7B98-0629-8949568E18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9600" y="6172200"/>
            <a:ext cx="441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</a:rPr>
              <a:t>SCHUSTER PRODUCTS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6251 W. Forest Home Avenue, Milwaukee, Wisconsin 53220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TEL: (414) 238-6262  FAX: (414) 543-5588  TOLL FREE: (888) 254-8948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09800" y="2663667"/>
            <a:ext cx="6629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209800" y="4112153"/>
            <a:ext cx="67467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DEB39-567A-44B8-98D4-5DF9F883BDED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561484-ABE1-4A37-A155-8261520F9EF1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6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FDC1FD-8882-0F65-F876-1F1893A64E7B}"/>
              </a:ext>
            </a:extLst>
          </p:cNvPr>
          <p:cNvGrpSpPr/>
          <p:nvPr userDrawn="1"/>
        </p:nvGrpSpPr>
        <p:grpSpPr>
          <a:xfrm>
            <a:off x="-10160" y="0"/>
            <a:ext cx="9377680" cy="6872983"/>
            <a:chOff x="0" y="0"/>
            <a:chExt cx="9340952" cy="6862823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CCAACD2-C357-9B2A-9D8B-D9F48F56F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pic>
          <p:nvPicPr>
            <p:cNvPr id="9" name="Picture 8" descr="A blue sky with white clouds&#10;&#10;AI-generated content may be incorrect.">
              <a:extLst>
                <a:ext uri="{FF2B5EF4-FFF2-40B4-BE49-F238E27FC236}">
                  <a16:creationId xmlns:a16="http://schemas.microsoft.com/office/drawing/2014/main" id="{51985A2F-2AB8-7983-6ACE-391529E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D598E6AA-36E2-045C-62C4-D3E38030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451663"/>
              <a:ext cx="4588507" cy="2601873"/>
            </a:xfrm>
            <a:prstGeom prst="rect">
              <a:avLst/>
            </a:prstGeom>
          </p:spPr>
        </p:pic>
        <p:pic>
          <p:nvPicPr>
            <p:cNvPr id="11" name="Picture 10" descr="A cartoon of a pink monster&#10;&#10;AI-generated content may be incorrect.">
              <a:extLst>
                <a:ext uri="{FF2B5EF4-FFF2-40B4-BE49-F238E27FC236}">
                  <a16:creationId xmlns:a16="http://schemas.microsoft.com/office/drawing/2014/main" id="{F3447E36-094E-417C-47F5-FCB617A4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84370"/>
              <a:ext cx="1184616" cy="1139630"/>
            </a:xfrm>
            <a:prstGeom prst="rect">
              <a:avLst/>
            </a:prstGeom>
          </p:spPr>
        </p:pic>
        <p:pic>
          <p:nvPicPr>
            <p:cNvPr id="12" name="Picture 11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A1FFA53B-1F1A-B4F3-3B5D-FD4BDB84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823"/>
              <a:ext cx="4465982" cy="6858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B627F-3255-E3BA-9D3C-7F4A65D5C425}"/>
                </a:ext>
              </a:extLst>
            </p:cNvPr>
            <p:cNvSpPr/>
            <p:nvPr/>
          </p:nvSpPr>
          <p:spPr>
            <a:xfrm>
              <a:off x="5105400" y="6324600"/>
              <a:ext cx="4235552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900" spc="30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A54C9-B146-2ED9-9B35-3E991CC1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210" y="1524000"/>
              <a:ext cx="1854757" cy="4389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3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E91708-1476-6F29-0E7D-A9E55A27A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377" y="5545629"/>
            <a:ext cx="954464" cy="1143000"/>
          </a:xfrm>
          <a:prstGeom prst="rect">
            <a:avLst/>
          </a:prstGeom>
        </p:spPr>
      </p:pic>
      <p:pic>
        <p:nvPicPr>
          <p:cNvPr id="8" name="Picture 7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4F65AA31-A571-1CF0-4D8B-424400B35B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239" y="-10160"/>
            <a:ext cx="1886465" cy="6880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024" y="1587599"/>
            <a:ext cx="7467600" cy="4405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6BA35C-03FC-6043-DDC8-E35706C68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28352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D4E7885A-0376-B354-F81D-767BC71F0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64281" y="6056735"/>
            <a:ext cx="2011876" cy="31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90EBE-B470-FF67-3B2A-412BC279E5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27460" y="6213143"/>
            <a:ext cx="1676400" cy="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 userDrawn="1">
          <p15:clr>
            <a:srgbClr val="FBAE40"/>
          </p15:clr>
        </p15:guide>
        <p15:guide id="2" pos="4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1670B9-845B-2EE9-2F77-C339A7D51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" y="0"/>
            <a:ext cx="4114800" cy="686816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E5C841F-651E-44D8-A23E-E60DA0ADC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D3883A-8179-4828-96C2-C6A72E51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AA16-991D-4F77-BB11-5C44713C5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353355-33A2-3A66-2EB3-BC50FF6B6FAD}"/>
              </a:ext>
            </a:extLst>
          </p:cNvPr>
          <p:cNvGrpSpPr/>
          <p:nvPr userDrawn="1"/>
        </p:nvGrpSpPr>
        <p:grpSpPr>
          <a:xfrm>
            <a:off x="260248" y="6149911"/>
            <a:ext cx="8655152" cy="589554"/>
            <a:chOff x="184048" y="6172200"/>
            <a:chExt cx="8655152" cy="5895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7022E-2A80-CE40-ABB0-4C546D5B4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1E997B-BD98-F396-E410-AF65E4B4CAED}"/>
                </a:ext>
              </a:extLst>
            </p:cNvPr>
            <p:cNvSpPr/>
            <p:nvPr/>
          </p:nvSpPr>
          <p:spPr>
            <a:xfrm>
              <a:off x="184048" y="6469366"/>
              <a:ext cx="4235552" cy="2923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900" spc="2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</p:grpSp>
      <p:sp>
        <p:nvSpPr>
          <p:cNvPr id="12" name="Rectangle 6">
            <a:extLst>
              <a:ext uri="{FF2B5EF4-FFF2-40B4-BE49-F238E27FC236}">
                <a16:creationId xmlns:a16="http://schemas.microsoft.com/office/drawing/2014/main" id="{16B16E37-5803-0E31-AE5C-2566834F3A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28352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279610-5262-2CA0-0315-CA3367CE9D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519" y="1117937"/>
            <a:ext cx="1663700" cy="393700"/>
          </a:xfrm>
          <a:prstGeom prst="rect">
            <a:avLst/>
          </a:prstGeom>
        </p:spPr>
      </p:pic>
      <p:pic>
        <p:nvPicPr>
          <p:cNvPr id="9" name="Picture 8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C643E07-6EBD-2B8D-1820-E139BA53CE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2341" y="6067710"/>
            <a:ext cx="2051766" cy="324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C7439E-65E9-4BA9-EB5B-0C2F185F4C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92560" y="6225843"/>
            <a:ext cx="1676400" cy="354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B6824-960A-B0FB-0B0A-67D046972E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47060" y="872490"/>
            <a:ext cx="6350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9F86C0-6F4D-9B57-CA4B-B4C6D0C41D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63546" y="191902"/>
            <a:ext cx="434134" cy="494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E5AC1-78A8-F10F-6CFE-66948FC9C2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1091" y="356044"/>
            <a:ext cx="247767" cy="2824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456CA9-D232-8BFE-B8C8-C041AC7F54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87569" y="1807595"/>
            <a:ext cx="316950" cy="3613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15B624-1CBE-6A0A-6D3A-5464B4EF8B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935" y="1514006"/>
            <a:ext cx="567555" cy="647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0CEDC0-5726-3513-DCBB-7798A4514F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1230" y="372817"/>
            <a:ext cx="380626" cy="4339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DF423A-D720-6956-CA4D-853EF5DADC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0358" y="704551"/>
            <a:ext cx="298179" cy="3399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E20288-2BE9-CD5E-0F08-A67AA68D32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1407" y="2837876"/>
            <a:ext cx="530527" cy="6048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74BAB1-358D-158B-436E-7ABBAE2EFA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5539" y="1538449"/>
            <a:ext cx="230724" cy="263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56ED3-210B-599E-123B-E0697B7836FE}"/>
              </a:ext>
            </a:extLst>
          </p:cNvPr>
          <p:cNvSpPr txBox="1"/>
          <p:nvPr userDrawn="1"/>
        </p:nvSpPr>
        <p:spPr>
          <a:xfrm>
            <a:off x="131619" y="1803737"/>
            <a:ext cx="185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10555 W PARNELL AVE, </a:t>
            </a:r>
          </a:p>
          <a:p>
            <a:pPr algn="thaiDist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STE ONE </a:t>
            </a:r>
          </a:p>
          <a:p>
            <a:pPr algn="thaiDist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HALES CORNERS, </a:t>
            </a:r>
          </a:p>
          <a:p>
            <a:pPr algn="thaiDist"/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WI  </a:t>
            </a:r>
            <a:r>
              <a:rPr lang="en-US" sz="1200" kern="1100" spc="7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53130</a:t>
            </a:r>
            <a:r>
              <a:rPr lang="en-US" sz="1200" spc="1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 </a:t>
            </a:r>
          </a:p>
          <a:p>
            <a:pPr algn="thaiDist"/>
            <a:r>
              <a:rPr lang="en-US" sz="1200" spc="100">
                <a:solidFill>
                  <a:schemeClr val="accent2">
                    <a:lumMod val="75000"/>
                  </a:schemeClr>
                </a:solidFill>
                <a:latin typeface="DIN Alternate" panose="020B0500000000000000" pitchFamily="34" charset="77"/>
              </a:rPr>
              <a:t>414.858.9282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F99A84-4B67-326F-19E1-11D11A5296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17040" y="84652"/>
            <a:ext cx="708202" cy="796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68975C-B111-D2FB-3EE5-E8DEBED0B5D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51459" y="1261838"/>
            <a:ext cx="400292" cy="4503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EFFDE4-0358-8428-069A-C7A8DE69CD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80434" y="2313795"/>
            <a:ext cx="315625" cy="3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 userDrawn="1">
          <p15:clr>
            <a:srgbClr val="FBAE40"/>
          </p15:clr>
        </p15:guide>
        <p15:guide id="2" pos="42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green background with snowflakes and a cartoon character&#10;&#10;AI-generated content may be incorrect.">
            <a:extLst>
              <a:ext uri="{FF2B5EF4-FFF2-40B4-BE49-F238E27FC236}">
                <a16:creationId xmlns:a16="http://schemas.microsoft.com/office/drawing/2014/main" id="{FD61EC20-E1DC-812E-7DAB-C13263178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1" y="0"/>
            <a:ext cx="9157547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0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a cartoon character&#10;&#10;AI-generated content may be incorrect.">
            <a:extLst>
              <a:ext uri="{FF2B5EF4-FFF2-40B4-BE49-F238E27FC236}">
                <a16:creationId xmlns:a16="http://schemas.microsoft.com/office/drawing/2014/main" id="{FDFDFDAA-7AAF-82AF-14DD-F8DE7D1F5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0"/>
            <a:ext cx="9144000" cy="68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1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 with bats and a cartoon character&#10;&#10;AI-generated content may be incorrect.">
            <a:extLst>
              <a:ext uri="{FF2B5EF4-FFF2-40B4-BE49-F238E27FC236}">
                <a16:creationId xmlns:a16="http://schemas.microsoft.com/office/drawing/2014/main" id="{952C92D9-B045-FF75-139E-632B468D9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pink hearts and a cartoon character&#10;&#10;AI-generated content may be incorrect.">
            <a:extLst>
              <a:ext uri="{FF2B5EF4-FFF2-40B4-BE49-F238E27FC236}">
                <a16:creationId xmlns:a16="http://schemas.microsoft.com/office/drawing/2014/main" id="{50BD5FD0-883D-06A4-BE7B-394F936F3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70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07BD56-FB6C-4BBA-B224-80996FF72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6C87E2-B3F6-465F-8427-E90C4F99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3807254-E0D1-47B7-AC05-B1BD8D99AB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AEEBE8C-6152-47D3-B68B-4E3CB47C4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D543CF4E-60F7-47CE-BA63-EAF8FE0D01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F56614-0937-45DB-9111-F8E03BF32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69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isa@schusterproducts.com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26" Type="http://schemas.openxmlformats.org/officeDocument/2006/relationships/image" Target="../media/image41.png"/><Relationship Id="rId21" Type="http://schemas.openxmlformats.org/officeDocument/2006/relationships/image" Target="../media/image36.jpeg"/><Relationship Id="rId34" Type="http://schemas.openxmlformats.org/officeDocument/2006/relationships/image" Target="../media/image49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jp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28" Type="http://schemas.openxmlformats.org/officeDocument/2006/relationships/image" Target="../media/image43.png"/><Relationship Id="rId36" Type="http://schemas.openxmlformats.org/officeDocument/2006/relationships/image" Target="../media/image51.jp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jpeg"/><Relationship Id="rId35" Type="http://schemas.openxmlformats.org/officeDocument/2006/relationships/image" Target="../media/image50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D7E9718C-AC23-B76D-57CB-7033CA6CEAE3}"/>
              </a:ext>
            </a:extLst>
          </p:cNvPr>
          <p:cNvSpPr txBox="1"/>
          <p:nvPr/>
        </p:nvSpPr>
        <p:spPr>
          <a:xfrm>
            <a:off x="2362107" y="3270131"/>
            <a:ext cx="5943600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00B050"/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W01-Bold"/>
              </a:rPr>
              <a:t>2026 HOLIDAY  STOCKING STUFFERS</a:t>
            </a:r>
          </a:p>
          <a:p>
            <a:pPr>
              <a:defRPr/>
            </a:pPr>
            <a:endParaRPr 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W01-Bold" panose="020B09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ed sand&#10;&#10;AI-generated content may be incorrect.">
            <a:extLst>
              <a:ext uri="{FF2B5EF4-FFF2-40B4-BE49-F238E27FC236}">
                <a16:creationId xmlns:a16="http://schemas.microsoft.com/office/drawing/2014/main" id="{87CAA202-C3B7-E585-32D0-01D85ADC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602891" y="3066287"/>
            <a:ext cx="1843016" cy="164710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FD7C0BE-396D-C4E0-407F-2EBEFFE074CD}"/>
              </a:ext>
            </a:extLst>
          </p:cNvPr>
          <p:cNvSpPr txBox="1"/>
          <p:nvPr/>
        </p:nvSpPr>
        <p:spPr>
          <a:xfrm>
            <a:off x="2116696" y="341830"/>
            <a:ext cx="5913628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solidFill>
                  <a:srgbClr val="FF0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SANTA SOUR LEGS®</a:t>
            </a:r>
          </a:p>
          <a:p>
            <a:pPr algn="ctr">
              <a:defRPr/>
            </a:pP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2-12 </a:t>
            </a:r>
            <a:r>
              <a:rPr lang="en-US" b="1" dirty="0" err="1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ct</a:t>
            </a: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 Case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7A07B-F413-8450-4941-ECFDBD53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166" y="1567026"/>
            <a:ext cx="571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DINNeuzeitGroteskLTW01-Lt"/>
                <a:ea typeface="ＭＳ Ｐゴシック"/>
                <a:cs typeface="Arial"/>
              </a:rPr>
              <a:t>Fruit-Flavored Sour Powder Straws in 3 assorted flavors of Sour White Grape, Sour Cherry and Sour Green Apple. </a:t>
            </a:r>
            <a:r>
              <a:rPr lang="en-US" altLang="en-US" sz="1400" b="1" dirty="0">
                <a:latin typeface="Century Gothic"/>
                <a:ea typeface="ＭＳ Ｐゴシック"/>
                <a:cs typeface="Arial"/>
              </a:rPr>
              <a:t>	</a:t>
            </a:r>
            <a:r>
              <a:rPr lang="en-US" altLang="en-US" sz="1050" dirty="0">
                <a:latin typeface="Century Gothic"/>
                <a:ea typeface="ＭＳ Ｐゴシック"/>
                <a:cs typeface="Arial"/>
              </a:rPr>
              <a:t>	</a:t>
            </a:r>
            <a:endParaRPr lang="en-US" altLang="en-US" sz="2400" dirty="0">
              <a:latin typeface="Century Gothic"/>
              <a:ea typeface="ＭＳ Ｐゴシック"/>
              <a:cs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69E71D-7243-0DD0-2D3B-43C9356E8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115168"/>
              </p:ext>
            </p:extLst>
          </p:nvPr>
        </p:nvGraphicFramePr>
        <p:xfrm>
          <a:off x="2177007" y="4389650"/>
          <a:ext cx="3723554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0738">
                  <a:extLst>
                    <a:ext uri="{9D8B030D-6E8A-4147-A177-3AD203B41FA5}">
                      <a16:colId xmlns:a16="http://schemas.microsoft.com/office/drawing/2014/main" val="338700647"/>
                    </a:ext>
                  </a:extLst>
                </a:gridCol>
                <a:gridCol w="1764536">
                  <a:extLst>
                    <a:ext uri="{9D8B030D-6E8A-4147-A177-3AD203B41FA5}">
                      <a16:colId xmlns:a16="http://schemas.microsoft.com/office/drawing/2014/main" val="40870893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4617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4"/>
                          </a:solidFill>
                          <a:latin typeface="DINNeuzeitGroteskLTW01-Lt"/>
                        </a:rPr>
                        <a:t>Unit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4"/>
                          </a:solidFill>
                          <a:latin typeface="DINNeuzeitGroteskLTW01-Lt"/>
                        </a:rPr>
                        <a:t>  $ 1.10</a:t>
                      </a:r>
                      <a:endParaRPr lang="en-US" sz="1800" b="1" dirty="0">
                        <a:solidFill>
                          <a:srgbClr val="FF000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1">
                        <a:solidFill>
                          <a:srgbClr val="FF0004"/>
                        </a:solidFill>
                        <a:latin typeface="DINNeuzeitGroteskLTW01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67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4"/>
                          </a:solidFill>
                          <a:latin typeface="DINNeuzeitGroteskLTW01-Lt"/>
                        </a:rPr>
                        <a:t>Case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4"/>
                          </a:solidFill>
                          <a:latin typeface="DINNeuzeitGroteskLTW01-Lt"/>
                        </a:rPr>
                        <a:t>$ 26.40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1" dirty="0">
                        <a:solidFill>
                          <a:srgbClr val="FF0004"/>
                        </a:solidFill>
                        <a:latin typeface="DINNeuzeitGroteskLTW01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48383"/>
                  </a:ext>
                </a:extLst>
              </a:tr>
            </a:tbl>
          </a:graphicData>
        </a:graphic>
      </p:graphicFrame>
      <p:pic>
        <p:nvPicPr>
          <p:cNvPr id="10" name="Picture 9" descr="A close-up of a candy&#10;&#10;AI-generated content may be incorrect.">
            <a:extLst>
              <a:ext uri="{FF2B5EF4-FFF2-40B4-BE49-F238E27FC236}">
                <a16:creationId xmlns:a16="http://schemas.microsoft.com/office/drawing/2014/main" id="{4B388DEB-6539-C772-B5A1-79ABBC8D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0000">
            <a:off x="5575047" y="2498200"/>
            <a:ext cx="1846792" cy="2107142"/>
          </a:xfrm>
          <a:prstGeom prst="rect">
            <a:avLst/>
          </a:prstGeom>
        </p:spPr>
      </p:pic>
      <p:pic>
        <p:nvPicPr>
          <p:cNvPr id="3" name="Picture 2" descr="A group of long toothpicks&#10;&#10;AI-generated content may be incorrect.">
            <a:extLst>
              <a:ext uri="{FF2B5EF4-FFF2-40B4-BE49-F238E27FC236}">
                <a16:creationId xmlns:a16="http://schemas.microsoft.com/office/drawing/2014/main" id="{F9252F5D-75F8-F0E2-7E6F-1E6851AB1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227" y="341830"/>
            <a:ext cx="1408507" cy="5672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80A1D-A4A8-B105-18E5-94D7316A8AD2}"/>
              </a:ext>
            </a:extLst>
          </p:cNvPr>
          <p:cNvSpPr txBox="1"/>
          <p:nvPr/>
        </p:nvSpPr>
        <p:spPr>
          <a:xfrm>
            <a:off x="2787219" y="3272324"/>
            <a:ext cx="230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DINNeuzeitGroteskW01-Bold" panose="020B0902020203020204"/>
              </a:rPr>
              <a:t>Item #07070</a:t>
            </a:r>
          </a:p>
          <a:p>
            <a:r>
              <a:rPr lang="en-US" sz="2000" dirty="0">
                <a:latin typeface="DINNeuzeitGroteskW01-Bold" panose="020B0902020203020204"/>
              </a:rPr>
              <a:t>1.66 oz (44g)</a:t>
            </a: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306B2CB-93D3-9C40-BC06-3C0C4BA4A7C5}"/>
              </a:ext>
            </a:extLst>
          </p:cNvPr>
          <p:cNvSpPr/>
          <p:nvPr/>
        </p:nvSpPr>
        <p:spPr>
          <a:xfrm>
            <a:off x="59523" y="289006"/>
            <a:ext cx="2392469" cy="1467138"/>
          </a:xfrm>
          <a:prstGeom prst="irregularSeal2">
            <a:avLst/>
          </a:prstGeom>
          <a:solidFill>
            <a:srgbClr val="99CC00"/>
          </a:solidFill>
          <a:ln w="539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AC68467-C06B-B801-5244-4AEB84610C0D}"/>
              </a:ext>
            </a:extLst>
          </p:cNvPr>
          <p:cNvSpPr txBox="1"/>
          <p:nvPr/>
        </p:nvSpPr>
        <p:spPr>
          <a:xfrm rot="20880000">
            <a:off x="470589" y="761196"/>
            <a:ext cx="146600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7 million units sold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8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nowflake on a black background&#10;&#10;AI-generated content may be incorrect.">
            <a:extLst>
              <a:ext uri="{FF2B5EF4-FFF2-40B4-BE49-F238E27FC236}">
                <a16:creationId xmlns:a16="http://schemas.microsoft.com/office/drawing/2014/main" id="{C1746D26-3FFD-5356-0AB3-7579A1243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500" b="50579"/>
          <a:stretch>
            <a:fillRect/>
          </a:stretch>
        </p:blipFill>
        <p:spPr>
          <a:xfrm>
            <a:off x="5696852" y="6136207"/>
            <a:ext cx="1692412" cy="717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9D8993-CFE2-EFBD-56DD-F66FA3E90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366" y="697709"/>
            <a:ext cx="52006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0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DINNeuzeitGroteskLTW01-Lt"/>
                <a:ea typeface="ＭＳ Ｐゴシック"/>
                <a:cs typeface="Arial"/>
              </a:rPr>
              <a:t>Payment terms are 2%/10 days, net 30 (with approved credit).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DINNeuzeitGroteskLTW01-Lt"/>
                <a:ea typeface="ＭＳ Ｐゴシック"/>
                <a:cs typeface="Arial"/>
              </a:rPr>
              <a:t>Lead time is 5 working days from receipt of order.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0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DINNeuzeitGroteskLTW01-Lt"/>
                <a:ea typeface="ＭＳ Ｐゴシック"/>
                <a:cs typeface="Arial"/>
              </a:rPr>
              <a:t>Order email: </a:t>
            </a:r>
            <a:r>
              <a:rPr lang="en-US" altLang="en-US" sz="1600" b="1" dirty="0">
                <a:solidFill>
                  <a:srgbClr val="000000"/>
                </a:solidFill>
                <a:latin typeface="DINNeuzeitGroteskLTW01-Lt"/>
                <a:ea typeface="ＭＳ Ｐゴシック"/>
                <a:cs typeface="Arial"/>
                <a:hlinkClick r:id="rId3"/>
              </a:rPr>
              <a:t>lisa@schusterproducts.com</a:t>
            </a:r>
            <a:endParaRPr lang="en-US" altLang="en-US" sz="1600" b="1" dirty="0">
              <a:solidFill>
                <a:srgbClr val="000000"/>
              </a:solidFill>
              <a:latin typeface="DINNeuzeitGroteskLTW01-Lt"/>
              <a:ea typeface="ＭＳ Ｐゴシック"/>
              <a:cs typeface="Arial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000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000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000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B050"/>
                </a:solidFill>
                <a:latin typeface="DINNeuzeitGroteskLTW01-Lt"/>
                <a:ea typeface="ＭＳ Ｐゴシック"/>
                <a:cs typeface="Arial"/>
              </a:rPr>
              <a:t>SEASONAL ORDER MUST BE RECEIVED NO LATER THAN JUNE 22, 2026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00B050"/>
              </a:solidFill>
              <a:latin typeface="DINNeuzeitGroteskLTW01-Lt" panose="020B0502020203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B050"/>
                </a:solidFill>
                <a:latin typeface="DINNeuzeitGroteskLTW01-Lt"/>
                <a:ea typeface="ＭＳ Ｐゴシック"/>
                <a:cs typeface="Arial"/>
              </a:rPr>
              <a:t>FIRST AVAILABLE SHIP DATE:  SEPTEMBER 14, 2026</a:t>
            </a:r>
            <a:endParaRPr lang="en-US" altLang="en-US" sz="1400" b="1" dirty="0">
              <a:solidFill>
                <a:srgbClr val="00B050"/>
              </a:solidFill>
              <a:latin typeface="DINNeuzeitGroteskLTW01-Lt" panose="020B0502020203020204" pitchFamily="34" charset="0"/>
            </a:endParaRPr>
          </a:p>
        </p:txBody>
      </p:sp>
      <p:pic>
        <p:nvPicPr>
          <p:cNvPr id="2" name="Picture 1" descr="A cartoon of a pink monster wearing a santa hat&#10;&#10;AI-generated content may be incorrect.">
            <a:extLst>
              <a:ext uri="{FF2B5EF4-FFF2-40B4-BE49-F238E27FC236}">
                <a16:creationId xmlns:a16="http://schemas.microsoft.com/office/drawing/2014/main" id="{3292D644-E4F1-0A13-7AB4-D6DA3E8A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704" y="4698459"/>
            <a:ext cx="1040898" cy="1361872"/>
          </a:xfrm>
          <a:prstGeom prst="rect">
            <a:avLst/>
          </a:prstGeom>
        </p:spPr>
      </p:pic>
      <p:pic>
        <p:nvPicPr>
          <p:cNvPr id="4" name="Picture 3" descr="A group of colorful packages of candy&#10;&#10;AI-generated content may be incorrect.">
            <a:extLst>
              <a:ext uri="{FF2B5EF4-FFF2-40B4-BE49-F238E27FC236}">
                <a16:creationId xmlns:a16="http://schemas.microsoft.com/office/drawing/2014/main" id="{BC76C457-B094-70BF-CA3C-4AA274D3E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9" y="4203542"/>
            <a:ext cx="5929541" cy="19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366D6A67-C512-21C4-1DEF-62B705047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3600000">
            <a:off x="2136980" y="-145897"/>
            <a:ext cx="8054658" cy="602901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D1B6AA-76FC-2636-A856-724D952F1A8D}"/>
              </a:ext>
            </a:extLst>
          </p:cNvPr>
          <p:cNvSpPr>
            <a:spLocks noGrp="1"/>
          </p:cNvSpPr>
          <p:nvPr/>
        </p:nvSpPr>
        <p:spPr bwMode="auto">
          <a:xfrm>
            <a:off x="1536971" y="430281"/>
            <a:ext cx="278211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  <a:ea typeface="ＭＳ Ｐゴシック"/>
              </a:rPr>
              <a:t>We are...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LTW01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6FB33-D0CC-D8F2-0310-F45ECCBD2EA1}"/>
              </a:ext>
            </a:extLst>
          </p:cNvPr>
          <p:cNvSpPr txBox="1"/>
          <p:nvPr/>
        </p:nvSpPr>
        <p:spPr>
          <a:xfrm>
            <a:off x="2428883" y="1824192"/>
            <a:ext cx="5175114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DINNeuzeitGroteskW01-Bold"/>
                <a:ea typeface="ＭＳ Ｐゴシック"/>
              </a:rPr>
              <a:t>Is a full product line of everyday core &amp; non-chocolate novelty sour candy </a:t>
            </a: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DINNeuzeitGroteskW01-Bold"/>
              <a:ea typeface="ＭＳ Ｐゴシック"/>
            </a:endParaRP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DINNeuzeitGroteskW01-Bold"/>
                <a:ea typeface="ＭＳ Ｐゴシック"/>
              </a:rPr>
              <a:t>Offers unbeatable value versus our competitors</a:t>
            </a:r>
            <a:endParaRPr lang="en-US" sz="2000" dirty="0">
              <a:latin typeface="DINNeuzeitGroteskW01-Bold"/>
            </a:endParaRP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DINNeuzeitGroteskW01-Bold"/>
              <a:ea typeface="ＭＳ Ｐゴシック"/>
            </a:endParaRP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DINNeuzeitGroteskW01-Bold"/>
                <a:ea typeface="ＭＳ Ｐゴシック"/>
              </a:rPr>
              <a:t>Is a 27-year-old brand​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DINNeuzeitGroteskW01-Bold"/>
            </a:endParaRP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DINNeuzeitGroteskW01-Bold"/>
                <a:ea typeface="ＭＳ Ｐゴシック"/>
              </a:rPr>
              <a:t>Has a unique product assortment with eye catching designs</a:t>
            </a:r>
          </a:p>
          <a:p>
            <a:pPr>
              <a:lnSpc>
                <a:spcPts val="2175"/>
              </a:lnSpc>
            </a:pPr>
            <a:endParaRPr lang="en-US" sz="2000" dirty="0">
              <a:latin typeface="DINNeuzeitGroteskW01-Bold"/>
              <a:ea typeface="ＭＳ Ｐゴシック"/>
            </a:endParaRPr>
          </a:p>
          <a:p>
            <a:pPr marL="342900" indent="-342900">
              <a:lnSpc>
                <a:spcPts val="2175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DINNeuzeitGroteskW01-Bold"/>
                <a:ea typeface="ＭＳ Ｐゴシック"/>
              </a:rPr>
              <a:t>Is viral on social media ​</a:t>
            </a:r>
          </a:p>
          <a:p>
            <a:pPr>
              <a:lnSpc>
                <a:spcPts val="2175"/>
              </a:lnSpc>
            </a:pPr>
            <a:r>
              <a:rPr lang="en-US" sz="2000" dirty="0">
                <a:latin typeface="DINNeuzeitGroteskLTW01-Lt"/>
                <a:ea typeface="ＭＳ Ｐゴシック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1275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E16AF6EE-FAEA-44F5-2B8E-66AC10E71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-2340000">
            <a:off x="-2021099" y="-814674"/>
            <a:ext cx="8054658" cy="6029016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03DBB1-856A-B4B5-9E95-10C64A145C33}"/>
              </a:ext>
            </a:extLst>
          </p:cNvPr>
          <p:cNvSpPr>
            <a:spLocks noGrp="1"/>
          </p:cNvSpPr>
          <p:nvPr/>
        </p:nvSpPr>
        <p:spPr bwMode="auto">
          <a:xfrm>
            <a:off x="1624520" y="333004"/>
            <a:ext cx="6128425" cy="9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6pPr>
            <a:lvl7pPr marL="9144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7pPr>
            <a:lvl8pPr marL="1371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8pPr>
            <a:lvl9pPr marL="18288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  <a:ea typeface="ＭＳ Ｐゴシック"/>
              </a:rPr>
              <a:t>Category Growth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LTW01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CBF929-330B-7C44-CAFB-6D6A6D618046}"/>
              </a:ext>
            </a:extLst>
          </p:cNvPr>
          <p:cNvSpPr txBox="1">
            <a:spLocks/>
          </p:cNvSpPr>
          <p:nvPr/>
        </p:nvSpPr>
        <p:spPr bwMode="auto">
          <a:xfrm>
            <a:off x="1621277" y="1010698"/>
            <a:ext cx="6128425" cy="7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6pPr>
            <a:lvl7pPr marL="9144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7pPr>
            <a:lvl8pPr marL="1371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8pPr>
            <a:lvl9pPr marL="18288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9pPr>
          </a:lstStyle>
          <a:p>
            <a:r>
              <a:rPr lang="en-US" sz="2000" b="1" kern="0" dirty="0">
                <a:solidFill>
                  <a:srgbClr val="FF0000"/>
                </a:solidFill>
                <a:latin typeface="DINNeuzeitGroteskLTW01-Lt"/>
                <a:ea typeface="ＭＳ Ｐゴシック"/>
              </a:rPr>
              <a:t>As of August 2025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335292-F82D-E277-75A3-2F6CD5C426FF}"/>
              </a:ext>
            </a:extLst>
          </p:cNvPr>
          <p:cNvSpPr txBox="1">
            <a:spLocks/>
          </p:cNvSpPr>
          <p:nvPr/>
        </p:nvSpPr>
        <p:spPr bwMode="auto">
          <a:xfrm>
            <a:off x="1447389" y="2147200"/>
            <a:ext cx="6991350" cy="43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DINNeuzeitGroteskW01-Bold"/>
                <a:ea typeface="ＭＳ Ｐゴシック"/>
              </a:rPr>
              <a:t>Non-chocolate n</a:t>
            </a:r>
            <a:r>
              <a:rPr lang="en-US" sz="2000" kern="0" dirty="0">
                <a:latin typeface="DINNeuzeitGroteskW01-Bold"/>
              </a:rPr>
              <a:t>ovelty candy grew 98% in dollar sales and 41% in unit sales versus 3 years ago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kern="0" dirty="0">
              <a:latin typeface="DINNeuzeitGroteskW01-Bold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DINNeuzeitGroteskW01-Bold"/>
                <a:ea typeface="ＭＳ Ｐゴシック"/>
              </a:rPr>
              <a:t>With a 20% increase in dollar sales versus 3 years ago non-chocolate chewy candy continues to dominate, accounting for nearly half of all non chocolate sales</a:t>
            </a:r>
          </a:p>
          <a:p>
            <a:pPr marL="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Ø"/>
            </a:pPr>
            <a:endParaRPr lang="en-US" sz="2000" kern="0" dirty="0">
              <a:latin typeface="DINNeuzeitGroteskW01-Bold"/>
              <a:ea typeface="ＭＳ Ｐゴシック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000" kern="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5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874E-5467-D3E3-792E-66D86EF43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C37F73FC-A6CE-0BEA-600E-F5306643F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3600000">
            <a:off x="2136980" y="-145897"/>
            <a:ext cx="8054658" cy="602901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75B3DF-1894-B569-E8C6-7385960D341D}"/>
              </a:ext>
            </a:extLst>
          </p:cNvPr>
          <p:cNvSpPr>
            <a:spLocks noGrp="1"/>
          </p:cNvSpPr>
          <p:nvPr/>
        </p:nvSpPr>
        <p:spPr bwMode="auto">
          <a:xfrm>
            <a:off x="1536971" y="430281"/>
            <a:ext cx="63085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  <a:ea typeface="ＭＳ Ｐゴシック"/>
              </a:rPr>
              <a:t>Non-Chocolate Candy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LTW01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68BCAF-A16B-D136-66E5-16D41E9B3CE6}"/>
              </a:ext>
            </a:extLst>
          </p:cNvPr>
          <p:cNvSpPr txBox="1">
            <a:spLocks/>
          </p:cNvSpPr>
          <p:nvPr/>
        </p:nvSpPr>
        <p:spPr bwMode="auto">
          <a:xfrm>
            <a:off x="1475572" y="1104868"/>
            <a:ext cx="6128425" cy="70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6pPr>
            <a:lvl7pPr marL="9144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7pPr>
            <a:lvl8pPr marL="1371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8pPr>
            <a:lvl9pPr marL="18288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9pPr>
          </a:lstStyle>
          <a:p>
            <a:r>
              <a:rPr lang="en-US" sz="2000" b="1" kern="0" dirty="0">
                <a:solidFill>
                  <a:srgbClr val="FF0000"/>
                </a:solidFill>
                <a:latin typeface="DINNeuzeitGroteskLTW01-Lt"/>
                <a:ea typeface="ＭＳ Ｐゴシック"/>
              </a:rPr>
              <a:t>As of August 2025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84A270-4DC9-894E-5F45-FA2AA070566F}"/>
              </a:ext>
            </a:extLst>
          </p:cNvPr>
          <p:cNvSpPr txBox="1">
            <a:spLocks/>
          </p:cNvSpPr>
          <p:nvPr/>
        </p:nvSpPr>
        <p:spPr bwMode="auto">
          <a:xfrm>
            <a:off x="1433321" y="1635370"/>
            <a:ext cx="6991350" cy="43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900" kern="0" dirty="0">
                <a:latin typeface="DINNeuzeitGroteskW01-Bold"/>
                <a:ea typeface="ＭＳ Ｐゴシック"/>
              </a:rPr>
              <a:t>Outperformed chocolate and gum with strong contributions from chewy and novelty candy.</a:t>
            </a:r>
          </a:p>
          <a:p>
            <a:pPr marL="0" indent="0">
              <a:buFontTx/>
              <a:buNone/>
            </a:pPr>
            <a:endParaRPr lang="en-US" sz="1900" kern="0" dirty="0">
              <a:latin typeface="DINNeuzeitGroteskW01-Bold"/>
              <a:ea typeface="ＭＳ Ｐゴシック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kern="0" dirty="0">
                <a:latin typeface="DINNeuzeitGroteskW01-Bold"/>
                <a:ea typeface="ＭＳ Ｐゴシック"/>
              </a:rPr>
              <a:t>Gummies and chewy candy have the highest consumer engagement</a:t>
            </a:r>
          </a:p>
          <a:p>
            <a:pPr marL="0" indent="0">
              <a:buFontTx/>
              <a:buNone/>
            </a:pPr>
            <a:endParaRPr lang="en-US" sz="1900" kern="0" dirty="0">
              <a:latin typeface="DINNeuzeitGroteskW01-Bold"/>
              <a:ea typeface="ＭＳ Ｐゴシック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kern="0" dirty="0">
                <a:latin typeface="DINNeuzeitGroteskW01-Bold"/>
                <a:ea typeface="ＭＳ Ｐゴシック"/>
              </a:rPr>
              <a:t>The chewier, crunchier and more intensely flavored and colored the better</a:t>
            </a:r>
          </a:p>
          <a:p>
            <a:pPr marL="0" indent="0">
              <a:buFontTx/>
              <a:buNone/>
            </a:pPr>
            <a:endParaRPr lang="en-US" sz="1900" kern="0" dirty="0">
              <a:latin typeface="DINNeuzeitGroteskW01-Bold"/>
              <a:ea typeface="ＭＳ Ｐゴシック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kern="0" dirty="0">
                <a:latin typeface="DINNeuzeitGroteskW01-Bold"/>
              </a:rPr>
              <a:t>Texture Innovation is a growth driver.  Any candy that is hyper-sensory/sour or tactile/crunchier is especially compelling </a:t>
            </a:r>
          </a:p>
          <a:p>
            <a:endParaRPr lang="en-US" sz="2000" kern="0" dirty="0">
              <a:latin typeface="DINNeuzeitGroteskW01-Bold"/>
              <a:ea typeface="ＭＳ Ｐゴシック"/>
            </a:endParaRPr>
          </a:p>
          <a:p>
            <a:endParaRPr lang="en-US" sz="2000" kern="0" dirty="0">
              <a:latin typeface="DINNeuzeitGroteskW01-Bold"/>
              <a:ea typeface="ＭＳ Ｐゴシック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2000" kern="0" dirty="0">
              <a:latin typeface="Aptos Display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9B994-7364-A177-359F-85ACD9BF6AFF}"/>
              </a:ext>
            </a:extLst>
          </p:cNvPr>
          <p:cNvSpPr txBox="1"/>
          <p:nvPr/>
        </p:nvSpPr>
        <p:spPr>
          <a:xfrm>
            <a:off x="1934633" y="5835334"/>
            <a:ext cx="29482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u="sng" dirty="0">
                <a:latin typeface="DINNeuzeitGroteskLTW01-Lt" panose="020B0502020203020204" pitchFamily="34" charset="0"/>
              </a:rPr>
              <a:t>Source</a:t>
            </a:r>
            <a:r>
              <a:rPr lang="en-US" sz="900" dirty="0">
                <a:latin typeface="DINNeuzeitGroteskLTW01-Lt" panose="020B0502020203020204" pitchFamily="34" charset="0"/>
              </a:rPr>
              <a:t>:  </a:t>
            </a:r>
            <a:r>
              <a:rPr lang="en-US" sz="900" dirty="0" err="1">
                <a:latin typeface="DINNeuzeitGroteskLTW01-Lt" panose="020B0502020203020204" pitchFamily="34" charset="0"/>
              </a:rPr>
              <a:t>Circana</a:t>
            </a:r>
            <a:r>
              <a:rPr lang="en-US" sz="900" dirty="0">
                <a:latin typeface="DINNeuzeitGroteskLTW01-Lt" panose="020B0502020203020204" pitchFamily="34" charset="0"/>
              </a:rPr>
              <a:t> data for year ending Aug 10, 2025</a:t>
            </a:r>
          </a:p>
        </p:txBody>
      </p:sp>
    </p:spTree>
    <p:extLst>
      <p:ext uri="{BB962C8B-B14F-4D97-AF65-F5344CB8AC3E}">
        <p14:creationId xmlns:p14="http://schemas.microsoft.com/office/powerpoint/2010/main" val="327020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5A55D-DD11-B612-AE8C-0B3E3BDD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5E32D4B9-C233-60AB-896F-F00172FBB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3600000">
            <a:off x="2136980" y="-145897"/>
            <a:ext cx="8054658" cy="602901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026360-B22B-B258-9AEC-CC036029600F}"/>
              </a:ext>
            </a:extLst>
          </p:cNvPr>
          <p:cNvSpPr>
            <a:spLocks noGrp="1"/>
          </p:cNvSpPr>
          <p:nvPr/>
        </p:nvSpPr>
        <p:spPr bwMode="auto">
          <a:xfrm>
            <a:off x="1536971" y="430281"/>
            <a:ext cx="63085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  <a:ea typeface="ＭＳ Ｐゴシック"/>
              </a:rPr>
              <a:t>Sour Candy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LTW01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546296-48BA-C478-391C-683DAB1B73B3}"/>
              </a:ext>
            </a:extLst>
          </p:cNvPr>
          <p:cNvSpPr txBox="1">
            <a:spLocks/>
          </p:cNvSpPr>
          <p:nvPr/>
        </p:nvSpPr>
        <p:spPr bwMode="auto">
          <a:xfrm>
            <a:off x="1627048" y="1220653"/>
            <a:ext cx="6128425" cy="70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6pPr>
            <a:lvl7pPr marL="9144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7pPr>
            <a:lvl8pPr marL="1371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8pPr>
            <a:lvl9pPr marL="18288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  <a:cs typeface="Arial" charset="0"/>
              </a:defRPr>
            </a:lvl9pPr>
          </a:lstStyle>
          <a:p>
            <a:r>
              <a:rPr lang="en-US" sz="2000" b="1" kern="0" dirty="0">
                <a:solidFill>
                  <a:srgbClr val="FF0000"/>
                </a:solidFill>
                <a:latin typeface="DINNeuzeitGroteskLTW01-Lt"/>
                <a:ea typeface="ＭＳ Ｐゴシック"/>
              </a:rPr>
              <a:t>As of August 2025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DF44F2-C938-5E34-525E-206CC74024EA}"/>
              </a:ext>
            </a:extLst>
          </p:cNvPr>
          <p:cNvSpPr txBox="1">
            <a:spLocks/>
          </p:cNvSpPr>
          <p:nvPr/>
        </p:nvSpPr>
        <p:spPr bwMode="auto">
          <a:xfrm>
            <a:off x="1298448" y="2033135"/>
            <a:ext cx="6991350" cy="43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DINNeuzeitGroteskW01-Bold"/>
                <a:ea typeface="ＭＳ Ｐゴシック"/>
              </a:rPr>
              <a:t>Sour Candy sales grow year after year with a 7% growth versus a year ago </a:t>
            </a:r>
          </a:p>
          <a:p>
            <a:pPr marL="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endParaRPr lang="en-US" sz="1800" kern="0" dirty="0">
              <a:latin typeface="DINNeuzeitGroteskW01-Bold"/>
              <a:ea typeface="ＭＳ Ｐゴシック"/>
            </a:endParaRPr>
          </a:p>
          <a:p>
            <a:pPr marL="4572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Ø"/>
            </a:pPr>
            <a:r>
              <a:rPr lang="en-US" sz="1800" kern="0" dirty="0">
                <a:latin typeface="DINNeuzeitGroteskW01-Bold"/>
                <a:ea typeface="ＭＳ Ｐゴシック"/>
              </a:rPr>
              <a:t>Sour Candy Subcategory is Outpacing the Broader Candy Sector.</a:t>
            </a:r>
          </a:p>
          <a:p>
            <a:pPr marL="4572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Ø"/>
            </a:pPr>
            <a:endParaRPr lang="en-US" sz="1800" kern="0" dirty="0">
              <a:latin typeface="DINNeuzeitGroteskW01-Bold"/>
              <a:ea typeface="ＭＳ Ｐゴシック"/>
            </a:endParaRPr>
          </a:p>
          <a:p>
            <a:pPr marL="45720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Ø"/>
            </a:pPr>
            <a:r>
              <a:rPr lang="en-US" sz="1800" kern="0" dirty="0">
                <a:latin typeface="DINNeuzeitGroteskW01-Bold"/>
              </a:rPr>
              <a:t>Sour Candy may serve as a “grounding technique” by redirecting focus on the intense sour sensation rather than anxious thoughts.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9D93A-A59D-CBF3-D10C-CC5AAE7BBA6A}"/>
              </a:ext>
            </a:extLst>
          </p:cNvPr>
          <p:cNvSpPr txBox="1"/>
          <p:nvPr/>
        </p:nvSpPr>
        <p:spPr>
          <a:xfrm>
            <a:off x="2105915" y="5903100"/>
            <a:ext cx="52747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u="sng" dirty="0">
                <a:latin typeface="DINNeuzeitGroteskLTW01-Lt" panose="020B0502020203020204" pitchFamily="34" charset="0"/>
              </a:rPr>
              <a:t>Source</a:t>
            </a:r>
            <a:r>
              <a:rPr lang="en-US" sz="900" dirty="0">
                <a:latin typeface="DINNeuzeitGroteskLTW01-Lt" panose="020B0502020203020204" pitchFamily="34" charset="0"/>
              </a:rPr>
              <a:t>:  </a:t>
            </a:r>
            <a:r>
              <a:rPr lang="en-US" sz="900" dirty="0" err="1">
                <a:latin typeface="DINNeuzeitGroteskLTW01-Lt" panose="020B0502020203020204" pitchFamily="34" charset="0"/>
              </a:rPr>
              <a:t>Circana</a:t>
            </a:r>
            <a:r>
              <a:rPr lang="en-US" sz="900" dirty="0">
                <a:latin typeface="DINNeuzeitGroteskLTW01-Lt" panose="020B0502020203020204" pitchFamily="34" charset="0"/>
              </a:rPr>
              <a:t> data for year ending Aug 10, 2025</a:t>
            </a:r>
          </a:p>
          <a:p>
            <a:r>
              <a:rPr lang="en-US" sz="900" dirty="0">
                <a:latin typeface="DINNeuzeitGroteskLTW01-Lt" panose="020B0502020203020204" pitchFamily="34" charset="0"/>
              </a:rPr>
              <a:t>              “Can Sour Candy Help with Anxiety and Panic Attacks”  </a:t>
            </a:r>
          </a:p>
          <a:p>
            <a:r>
              <a:rPr lang="en-US" sz="900" dirty="0">
                <a:latin typeface="DINNeuzeitGroteskLTW01-Lt" panose="020B0502020203020204" pitchFamily="34" charset="0"/>
              </a:rPr>
              <a:t>                June 21, 2024</a:t>
            </a:r>
          </a:p>
        </p:txBody>
      </p:sp>
    </p:spTree>
    <p:extLst>
      <p:ext uri="{BB962C8B-B14F-4D97-AF65-F5344CB8AC3E}">
        <p14:creationId xmlns:p14="http://schemas.microsoft.com/office/powerpoint/2010/main" val="215605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FA9A8E2-D5FE-313C-27B0-885E95A576BE}"/>
              </a:ext>
            </a:extLst>
          </p:cNvPr>
          <p:cNvSpPr/>
          <p:nvPr/>
        </p:nvSpPr>
        <p:spPr>
          <a:xfrm rot="3426683">
            <a:off x="697119" y="5288564"/>
            <a:ext cx="1691640" cy="971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1F13B-A1A1-C6C6-39D7-710EBD2C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9" y="268224"/>
            <a:ext cx="1958245" cy="586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A9FEF0-3D51-7270-1C84-B3309A413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2" y="93589"/>
            <a:ext cx="1466850" cy="733425"/>
          </a:xfrm>
          <a:prstGeom prst="rect">
            <a:avLst/>
          </a:prstGeom>
        </p:spPr>
      </p:pic>
      <p:pic>
        <p:nvPicPr>
          <p:cNvPr id="1034" name="Picture 10" descr="AMCON Distributing Company | Omaha NE">
            <a:extLst>
              <a:ext uri="{FF2B5EF4-FFF2-40B4-BE49-F238E27FC236}">
                <a16:creationId xmlns:a16="http://schemas.microsoft.com/office/drawing/2014/main" id="{EDF4C7E5-B5CE-CA2A-EB01-CC8621413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5" b="28718"/>
          <a:stretch>
            <a:fillRect/>
          </a:stretch>
        </p:blipFill>
        <p:spPr bwMode="auto">
          <a:xfrm>
            <a:off x="5021407" y="213155"/>
            <a:ext cx="1650206" cy="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C2F9D-C22B-8E94-8974-F7E6BE9591D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5" y="998678"/>
            <a:ext cx="2179952" cy="298624"/>
          </a:xfrm>
          <a:prstGeom prst="rect">
            <a:avLst/>
          </a:prstGeom>
        </p:spPr>
      </p:pic>
      <p:pic>
        <p:nvPicPr>
          <p:cNvPr id="1036" name="Picture 12" descr="Associated Grocers, Inc.">
            <a:extLst>
              <a:ext uri="{FF2B5EF4-FFF2-40B4-BE49-F238E27FC236}">
                <a16:creationId xmlns:a16="http://schemas.microsoft.com/office/drawing/2014/main" id="{08DD9F25-8688-A029-3E4B-8B896E85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94" y="708465"/>
            <a:ext cx="1316627" cy="8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332CAD8-166A-2C1F-B205-256ED426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4" y="2202508"/>
            <a:ext cx="1096137" cy="10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me">
            <a:extLst>
              <a:ext uri="{FF2B5EF4-FFF2-40B4-BE49-F238E27FC236}">
                <a16:creationId xmlns:a16="http://schemas.microsoft.com/office/drawing/2014/main" id="{2142AF3C-5600-4E28-CC07-3ED5A9D5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81" y="1034582"/>
            <a:ext cx="3184589" cy="4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go">
            <a:extLst>
              <a:ext uri="{FF2B5EF4-FFF2-40B4-BE49-F238E27FC236}">
                <a16:creationId xmlns:a16="http://schemas.microsoft.com/office/drawing/2014/main" id="{6D2F1EA8-2F2E-18C2-8D4B-F9906006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05" y="832368"/>
            <a:ext cx="1438847" cy="5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ircle K in Gadsden, AL – Reviews ...">
            <a:extLst>
              <a:ext uri="{FF2B5EF4-FFF2-40B4-BE49-F238E27FC236}">
                <a16:creationId xmlns:a16="http://schemas.microsoft.com/office/drawing/2014/main" id="{33883F59-0F84-EDE6-D1E7-66162E621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36773" r="-819" b="38827"/>
          <a:stretch>
            <a:fillRect/>
          </a:stretch>
        </p:blipFill>
        <p:spPr bwMode="auto">
          <a:xfrm>
            <a:off x="7239739" y="181041"/>
            <a:ext cx="1735931" cy="4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568D626-3E85-1256-C53D-06F750C53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86" y="4638115"/>
            <a:ext cx="1095380" cy="87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logo">
            <a:extLst>
              <a:ext uri="{FF2B5EF4-FFF2-40B4-BE49-F238E27FC236}">
                <a16:creationId xmlns:a16="http://schemas.microsoft.com/office/drawing/2014/main" id="{65D83880-9AF2-AE5F-041D-E297FEF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6" y="3298653"/>
            <a:ext cx="2169480" cy="6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Global header alt text">
            <a:extLst>
              <a:ext uri="{FF2B5EF4-FFF2-40B4-BE49-F238E27FC236}">
                <a16:creationId xmlns:a16="http://schemas.microsoft.com/office/drawing/2014/main" id="{F53F100E-1A5B-6FC3-04D4-02B3ADDA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2810" r="3826" b="20411"/>
          <a:stretch>
            <a:fillRect/>
          </a:stretch>
        </p:blipFill>
        <p:spPr bwMode="auto">
          <a:xfrm>
            <a:off x="2754619" y="1647054"/>
            <a:ext cx="3909611" cy="4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amily Dollar">
            <a:extLst>
              <a:ext uri="{FF2B5EF4-FFF2-40B4-BE49-F238E27FC236}">
                <a16:creationId xmlns:a16="http://schemas.microsoft.com/office/drawing/2014/main" id="{F5F90961-B74C-0A75-3603-63797AB61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7684"/>
          <a:stretch>
            <a:fillRect/>
          </a:stretch>
        </p:blipFill>
        <p:spPr bwMode="auto">
          <a:xfrm>
            <a:off x="1643389" y="6284915"/>
            <a:ext cx="4104723" cy="46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 Hackney | Home">
            <a:extLst>
              <a:ext uri="{FF2B5EF4-FFF2-40B4-BE49-F238E27FC236}">
                <a16:creationId xmlns:a16="http://schemas.microsoft.com/office/drawing/2014/main" id="{168BFB46-AC31-1E46-DE6A-F670CD23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84" y="3298645"/>
            <a:ext cx="3182112" cy="4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default-logo">
            <a:extLst>
              <a:ext uri="{FF2B5EF4-FFF2-40B4-BE49-F238E27FC236}">
                <a16:creationId xmlns:a16="http://schemas.microsoft.com/office/drawing/2014/main" id="{FD41C505-20C9-4030-7067-8B72EAC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27" y="4125444"/>
            <a:ext cx="2400300" cy="4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75E27CDD-9D55-1199-D793-2497DE33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73" y="5640584"/>
            <a:ext cx="1572082" cy="49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Nassau Candy Distributors, Inc. | The Org">
            <a:extLst>
              <a:ext uri="{FF2B5EF4-FFF2-40B4-BE49-F238E27FC236}">
                <a16:creationId xmlns:a16="http://schemas.microsoft.com/office/drawing/2014/main" id="{CE9F1EEB-6813-6C86-D557-BB1E76629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14595"/>
          <a:stretch>
            <a:fillRect/>
          </a:stretch>
        </p:blipFill>
        <p:spPr bwMode="auto">
          <a:xfrm>
            <a:off x="1961423" y="4127540"/>
            <a:ext cx="1141857" cy="87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81F697-4569-64C5-7D47-ED50E126EF0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7899" b="18168"/>
          <a:stretch>
            <a:fillRect/>
          </a:stretch>
        </p:blipFill>
        <p:spPr>
          <a:xfrm>
            <a:off x="7077780" y="3860085"/>
            <a:ext cx="1677840" cy="622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240EB5-1FFF-4CED-2EAD-3115685785E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2763"/>
          <a:stretch>
            <a:fillRect/>
          </a:stretch>
        </p:blipFill>
        <p:spPr>
          <a:xfrm>
            <a:off x="7488811" y="5583124"/>
            <a:ext cx="1563585" cy="1213104"/>
          </a:xfrm>
          <a:prstGeom prst="rect">
            <a:avLst/>
          </a:prstGeom>
        </p:spPr>
      </p:pic>
      <p:pic>
        <p:nvPicPr>
          <p:cNvPr id="1096" name="Picture 72" descr="Redstone Foods, Inc. | LinkedIn">
            <a:extLst>
              <a:ext uri="{FF2B5EF4-FFF2-40B4-BE49-F238E27FC236}">
                <a16:creationId xmlns:a16="http://schemas.microsoft.com/office/drawing/2014/main" id="{49A20505-1B3E-C96B-A6FE-AF989E44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5" y="4707595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. Abraham and Sons Inc.">
            <a:extLst>
              <a:ext uri="{FF2B5EF4-FFF2-40B4-BE49-F238E27FC236}">
                <a16:creationId xmlns:a16="http://schemas.microsoft.com/office/drawing/2014/main" id="{59216684-B28F-56A8-4E14-E91FF4AA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6" y="1475944"/>
            <a:ext cx="1755245" cy="5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afeway logo">
            <a:extLst>
              <a:ext uri="{FF2B5EF4-FFF2-40B4-BE49-F238E27FC236}">
                <a16:creationId xmlns:a16="http://schemas.microsoft.com/office/drawing/2014/main" id="{EDB10823-D78F-6FF3-11A8-3E8E83565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67" y="5183180"/>
            <a:ext cx="1740261" cy="32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SixFlagsCorpLogo_2c">
            <a:extLst>
              <a:ext uri="{FF2B5EF4-FFF2-40B4-BE49-F238E27FC236}">
                <a16:creationId xmlns:a16="http://schemas.microsoft.com/office/drawing/2014/main" id="{5F5281F5-5A3A-9F50-B8BF-1329775E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43" y="1584066"/>
            <a:ext cx="1541499" cy="58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Town Pump logo">
            <a:extLst>
              <a:ext uri="{FF2B5EF4-FFF2-40B4-BE49-F238E27FC236}">
                <a16:creationId xmlns:a16="http://schemas.microsoft.com/office/drawing/2014/main" id="{883731A3-633E-F09A-44EB-E53E7F52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" y="5583124"/>
            <a:ext cx="1474184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Vistar Logo">
            <a:extLst>
              <a:ext uri="{FF2B5EF4-FFF2-40B4-BE49-F238E27FC236}">
                <a16:creationId xmlns:a16="http://schemas.microsoft.com/office/drawing/2014/main" id="{5F906075-9BF7-67C9-3ABF-2A078F9B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" y="3937772"/>
            <a:ext cx="1237825" cy="5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Glorify Your Brand Logo – Walmart Logo History for Design ...">
            <a:extLst>
              <a:ext uri="{FF2B5EF4-FFF2-40B4-BE49-F238E27FC236}">
                <a16:creationId xmlns:a16="http://schemas.microsoft.com/office/drawing/2014/main" id="{88F425D1-2437-50F9-80EB-FEAD580C6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3" b="23831"/>
          <a:stretch>
            <a:fillRect/>
          </a:stretch>
        </p:blipFill>
        <p:spPr bwMode="auto">
          <a:xfrm>
            <a:off x="3228052" y="3416177"/>
            <a:ext cx="2108835" cy="6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Yesway Homepage">
            <a:extLst>
              <a:ext uri="{FF2B5EF4-FFF2-40B4-BE49-F238E27FC236}">
                <a16:creationId xmlns:a16="http://schemas.microsoft.com/office/drawing/2014/main" id="{AD80C1C6-988B-2CDE-EDBD-AB1EA23D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83" y="111283"/>
            <a:ext cx="887395" cy="8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Ahold Delhaize Is Bringing Full-Funnel ...">
            <a:extLst>
              <a:ext uri="{FF2B5EF4-FFF2-40B4-BE49-F238E27FC236}">
                <a16:creationId xmlns:a16="http://schemas.microsoft.com/office/drawing/2014/main" id="{7D267C24-7249-25B1-C627-CBCD397BA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030" r="49999" b="36087"/>
          <a:stretch>
            <a:fillRect/>
          </a:stretch>
        </p:blipFill>
        <p:spPr bwMode="auto">
          <a:xfrm>
            <a:off x="1717801" y="2410527"/>
            <a:ext cx="1740261" cy="5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Holiday Oil Deploys VeriFone's LiftRetail">
            <a:extLst>
              <a:ext uri="{FF2B5EF4-FFF2-40B4-BE49-F238E27FC236}">
                <a16:creationId xmlns:a16="http://schemas.microsoft.com/office/drawing/2014/main" id="{77C88262-8FE8-8257-22F7-B03C3803C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8" b="29884"/>
          <a:stretch>
            <a:fillRect/>
          </a:stretch>
        </p:blipFill>
        <p:spPr bwMode="auto">
          <a:xfrm>
            <a:off x="3887675" y="5380245"/>
            <a:ext cx="1799782" cy="52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Dot Foods Partners with Crisp to ...">
            <a:extLst>
              <a:ext uri="{FF2B5EF4-FFF2-40B4-BE49-F238E27FC236}">
                <a16:creationId xmlns:a16="http://schemas.microsoft.com/office/drawing/2014/main" id="{DF9F9E0D-47FD-1A69-AD3F-D8BBEB23E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2" t="2654" b="1"/>
          <a:stretch>
            <a:fillRect/>
          </a:stretch>
        </p:blipFill>
        <p:spPr bwMode="auto">
          <a:xfrm>
            <a:off x="3733961" y="2125887"/>
            <a:ext cx="1262092" cy="11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Hy Vee Logo transparent PNG - StickPNG">
            <a:extLst>
              <a:ext uri="{FF2B5EF4-FFF2-40B4-BE49-F238E27FC236}">
                <a16:creationId xmlns:a16="http://schemas.microsoft.com/office/drawing/2014/main" id="{809ED982-B1BA-E2C7-C5E7-4C399A950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30135" r="-2936" b="34819"/>
          <a:stretch>
            <a:fillRect/>
          </a:stretch>
        </p:blipFill>
        <p:spPr bwMode="auto">
          <a:xfrm>
            <a:off x="6958127" y="2243453"/>
            <a:ext cx="2143125" cy="7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The old Save-A-Lot – Chris Glass">
            <a:extLst>
              <a:ext uri="{FF2B5EF4-FFF2-40B4-BE49-F238E27FC236}">
                <a16:creationId xmlns:a16="http://schemas.microsoft.com/office/drawing/2014/main" id="{67355554-C50B-E2DB-66E5-012784A89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5"/>
          <a:stretch>
            <a:fillRect/>
          </a:stretch>
        </p:blipFill>
        <p:spPr bwMode="auto">
          <a:xfrm>
            <a:off x="5793524" y="3902380"/>
            <a:ext cx="1017862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triangle and arrows&#10;&#10;AI-generated content may be incorrect.">
            <a:extLst>
              <a:ext uri="{FF2B5EF4-FFF2-40B4-BE49-F238E27FC236}">
                <a16:creationId xmlns:a16="http://schemas.microsoft.com/office/drawing/2014/main" id="{ED95062A-4A9A-1B2A-6CC0-63788A2C5EF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90" y="2173829"/>
            <a:ext cx="1992206" cy="1038591"/>
          </a:xfrm>
          <a:prstGeom prst="rect">
            <a:avLst/>
          </a:prstGeom>
        </p:spPr>
      </p:pic>
      <p:pic>
        <p:nvPicPr>
          <p:cNvPr id="6" name="Picture 5" descr="A logo with a bird&#10;&#10;AI-generated content may be incorrect.">
            <a:extLst>
              <a:ext uri="{FF2B5EF4-FFF2-40B4-BE49-F238E27FC236}">
                <a16:creationId xmlns:a16="http://schemas.microsoft.com/office/drawing/2014/main" id="{46F6C2CB-0E07-30BC-54AF-29669D23100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t="35509" r="21199" b="36022"/>
          <a:stretch>
            <a:fillRect/>
          </a:stretch>
        </p:blipFill>
        <p:spPr>
          <a:xfrm>
            <a:off x="3837047" y="4553376"/>
            <a:ext cx="1547899" cy="785270"/>
          </a:xfrm>
          <a:prstGeom prst="rect">
            <a:avLst/>
          </a:prstGeom>
        </p:spPr>
      </p:pic>
      <p:pic>
        <p:nvPicPr>
          <p:cNvPr id="9" name="Picture 8" descr="A logo for a food company&#10;&#10;AI-generated content may be incorrect.">
            <a:extLst>
              <a:ext uri="{FF2B5EF4-FFF2-40B4-BE49-F238E27FC236}">
                <a16:creationId xmlns:a16="http://schemas.microsoft.com/office/drawing/2014/main" id="{9698E9CD-1179-2F68-77F2-D6D29E13670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20350" r="16465" b="20653"/>
          <a:stretch>
            <a:fillRect/>
          </a:stretch>
        </p:blipFill>
        <p:spPr>
          <a:xfrm>
            <a:off x="5715653" y="5796510"/>
            <a:ext cx="1773158" cy="833434"/>
          </a:xfrm>
          <a:prstGeom prst="rect">
            <a:avLst/>
          </a:prstGeom>
        </p:spPr>
      </p:pic>
      <p:pic>
        <p:nvPicPr>
          <p:cNvPr id="11" name="Picture 10" descr="A white and orange logo&#10;&#10;AI-generated content may be incorrect.">
            <a:extLst>
              <a:ext uri="{FF2B5EF4-FFF2-40B4-BE49-F238E27FC236}">
                <a16:creationId xmlns:a16="http://schemas.microsoft.com/office/drawing/2014/main" id="{7C576526-AC4C-8087-CF40-950BD0636CE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64" y="4970331"/>
            <a:ext cx="1500022" cy="7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8A512-4B9A-16EE-38F1-2295DBAA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A26FF1C-EBA9-6066-3E31-5DB8DF055A17}"/>
              </a:ext>
            </a:extLst>
          </p:cNvPr>
          <p:cNvSpPr/>
          <p:nvPr/>
        </p:nvSpPr>
        <p:spPr>
          <a:xfrm>
            <a:off x="5736166" y="5588000"/>
            <a:ext cx="3280833" cy="117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0ABF8227-1F73-C456-5330-36129BC14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3120000">
            <a:off x="2761396" y="-1462509"/>
            <a:ext cx="8054658" cy="602901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EF377A-8B75-73CA-50F6-2B758182924E}"/>
              </a:ext>
            </a:extLst>
          </p:cNvPr>
          <p:cNvSpPr/>
          <p:nvPr/>
        </p:nvSpPr>
        <p:spPr>
          <a:xfrm>
            <a:off x="1214014" y="385485"/>
            <a:ext cx="7879526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HOLIDAY NOVELTY SHELF TRAY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42 </a:t>
            </a:r>
            <a:r>
              <a:rPr lang="en-US" sz="2400" b="1" dirty="0" err="1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ct</a:t>
            </a:r>
            <a:r>
              <a:rPr lang="en-US" sz="2400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 DRC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25387-6F09-2A34-C2E2-8EFF7B265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1837055"/>
            <a:ext cx="434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Item # 13030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DINNeuzeitGroteskLTW01-Lt" panose="020B0502020203020204" pitchFamily="34" charset="0"/>
              <a:ea typeface="ＭＳ Ｐゴシック"/>
              <a:cs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Contains: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    12 units Paint Roller® Candy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    18 units Sour Slime Double Pack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    12 units Sour Candy Dough®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7F3047A-003F-9FF3-0A8C-923C9F47A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70358"/>
              </p:ext>
            </p:extLst>
          </p:nvPr>
        </p:nvGraphicFramePr>
        <p:xfrm>
          <a:off x="848444" y="4416884"/>
          <a:ext cx="372355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1778">
                  <a:extLst>
                    <a:ext uri="{9D8B030D-6E8A-4147-A177-3AD203B41FA5}">
                      <a16:colId xmlns:a16="http://schemas.microsoft.com/office/drawing/2014/main" val="338700647"/>
                    </a:ext>
                  </a:extLst>
                </a:gridCol>
                <a:gridCol w="1861778">
                  <a:extLst>
                    <a:ext uri="{9D8B030D-6E8A-4147-A177-3AD203B41FA5}">
                      <a16:colId xmlns:a16="http://schemas.microsoft.com/office/drawing/2014/main" val="4087089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Unit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  $ 1.07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67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Case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$ 44.94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4838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7C30431-8533-1E22-2E18-3998E3F8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4140152" y="3236569"/>
            <a:ext cx="4910667" cy="31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5566B-F27B-2EF6-D6BD-CAF6D7F8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snowflake on a black background&#10;&#10;AI-generated content may be incorrect.">
            <a:extLst>
              <a:ext uri="{FF2B5EF4-FFF2-40B4-BE49-F238E27FC236}">
                <a16:creationId xmlns:a16="http://schemas.microsoft.com/office/drawing/2014/main" id="{D5CA5FC3-77FE-D492-FE50-A0A8426C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373435" y="1543039"/>
            <a:ext cx="1097375" cy="1240536"/>
          </a:xfrm>
          <a:prstGeom prst="rect">
            <a:avLst/>
          </a:prstGeom>
        </p:spPr>
      </p:pic>
      <p:pic>
        <p:nvPicPr>
          <p:cNvPr id="22" name="Picture 21" descr="A blue snowflake on a black background&#10;&#10;AI-generated content may be incorrect.">
            <a:extLst>
              <a:ext uri="{FF2B5EF4-FFF2-40B4-BE49-F238E27FC236}">
                <a16:creationId xmlns:a16="http://schemas.microsoft.com/office/drawing/2014/main" id="{EEC8FAD3-C04A-8641-C670-EEB6C768A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9" b="-4887"/>
          <a:stretch>
            <a:fillRect/>
          </a:stretch>
        </p:blipFill>
        <p:spPr>
          <a:xfrm>
            <a:off x="7990104" y="-45541"/>
            <a:ext cx="1148855" cy="271509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6F0330-44D3-1F6A-DF2F-63B6EFBC9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85979"/>
              </p:ext>
            </p:extLst>
          </p:nvPr>
        </p:nvGraphicFramePr>
        <p:xfrm>
          <a:off x="2166452" y="5291940"/>
          <a:ext cx="372355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1778">
                  <a:extLst>
                    <a:ext uri="{9D8B030D-6E8A-4147-A177-3AD203B41FA5}">
                      <a16:colId xmlns:a16="http://schemas.microsoft.com/office/drawing/2014/main" val="338700647"/>
                    </a:ext>
                  </a:extLst>
                </a:gridCol>
                <a:gridCol w="1861778">
                  <a:extLst>
                    <a:ext uri="{9D8B030D-6E8A-4147-A177-3AD203B41FA5}">
                      <a16:colId xmlns:a16="http://schemas.microsoft.com/office/drawing/2014/main" val="4087089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Unit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    $ 1.10</a:t>
                      </a:r>
                      <a:endParaRPr lang="en-US" sz="1800" dirty="0">
                        <a:solidFill>
                          <a:srgbClr val="FF0000"/>
                        </a:solidFill>
                        <a:latin typeface="DINNeuzeitGroteskLTW01-Lt" panose="020B05020202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67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Case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$ 149.60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4838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2527E927-60B5-A017-B053-D680B154CBC6}"/>
              </a:ext>
            </a:extLst>
          </p:cNvPr>
          <p:cNvSpPr/>
          <p:nvPr/>
        </p:nvSpPr>
        <p:spPr>
          <a:xfrm>
            <a:off x="1440521" y="295290"/>
            <a:ext cx="7234766" cy="11233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HOLIDAY SOUR CENTER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136 </a:t>
            </a:r>
            <a:r>
              <a:rPr lang="en-US" b="1" dirty="0" err="1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ct</a:t>
            </a: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/>
              </a:rPr>
              <a:t> Floor Shipper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DA77E7-68BD-A508-1353-1E44E5D88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727" y="1921695"/>
            <a:ext cx="55260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Contains:</a:t>
            </a:r>
            <a:endParaRPr lang="en-US" sz="1800" b="1" i="1" dirty="0">
              <a:latin typeface="DINNeuzeitGroteskW01-Bold" panose="020B0902020203020204"/>
              <a:ea typeface="ＭＳ Ｐゴシック"/>
            </a:endParaRPr>
          </a:p>
          <a:p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        20 units Big Stik® </a:t>
            </a:r>
            <a:r>
              <a:rPr lang="en-US" sz="18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Strawberry</a:t>
            </a:r>
            <a:endParaRPr lang="en-US" altLang="en-US" sz="1800" b="1" i="1" dirty="0">
              <a:latin typeface="DINNeuzeitGroteskW01-Bold" panose="020B0902020203020204"/>
              <a:ea typeface="ＭＳ Ｐゴシック"/>
            </a:endParaRPr>
          </a:p>
          <a:p>
            <a:pPr lvl="1"/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20 units Big Stik® </a:t>
            </a:r>
            <a:r>
              <a:rPr lang="en-US" sz="1800" b="1" i="1" dirty="0">
                <a:solidFill>
                  <a:srgbClr val="57B42F"/>
                </a:solidFill>
                <a:latin typeface="DINNeuzeitGroteskW01-Bold" panose="020B0902020203020204"/>
                <a:ea typeface="ＭＳ Ｐゴシック"/>
              </a:rPr>
              <a:t>Green Apple</a:t>
            </a:r>
            <a:endParaRPr lang="en-US" altLang="en-US" sz="1800" b="1" i="1" dirty="0">
              <a:latin typeface="DINNeuzeitGroteskW01-Bold" panose="020B0902020203020204"/>
              <a:ea typeface="ＭＳ Ｐゴシック"/>
            </a:endParaRPr>
          </a:p>
          <a:p>
            <a:pPr lvl="1"/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24 units Magic Wand® </a:t>
            </a:r>
            <a:r>
              <a:rPr lang="en-US" sz="18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Strawberry</a:t>
            </a:r>
            <a:endParaRPr lang="en-US" altLang="en-US" sz="1800" b="1" i="1" dirty="0">
              <a:latin typeface="DINNeuzeitGroteskW01-Bold" panose="020B0902020203020204"/>
              <a:ea typeface="ＭＳ Ｐゴシック"/>
            </a:endParaRPr>
          </a:p>
          <a:p>
            <a:pPr lvl="1"/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24 units Magic Wand® </a:t>
            </a:r>
            <a:r>
              <a:rPr lang="en-US" sz="1800" b="1" i="1" dirty="0">
                <a:solidFill>
                  <a:srgbClr val="57B42F"/>
                </a:solidFill>
                <a:latin typeface="DINNeuzeitGroteskW01-Bold" panose="020B0902020203020204"/>
                <a:ea typeface="ＭＳ Ｐゴシック"/>
              </a:rPr>
              <a:t>Green Apple </a:t>
            </a:r>
          </a:p>
          <a:p>
            <a:pPr lvl="1"/>
            <a:r>
              <a:rPr lang="en-US" altLang="en-US" sz="1800" b="1" i="1" dirty="0">
                <a:latin typeface="DINNeuzeitGroteskW01-Bold" panose="020B0902020203020204"/>
                <a:ea typeface="ＭＳ Ｐゴシック"/>
              </a:rPr>
              <a:t>48 units Silly Sour Legs®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C7AC9-3F8A-1A99-5DC3-53A87C8FC967}"/>
              </a:ext>
            </a:extLst>
          </p:cNvPr>
          <p:cNvSpPr txBox="1"/>
          <p:nvPr/>
        </p:nvSpPr>
        <p:spPr>
          <a:xfrm>
            <a:off x="2640405" y="4645247"/>
            <a:ext cx="149436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DINNeuzeitGroteskLTW01-Lt" panose="020B0502020203020204" pitchFamily="34" charset="0"/>
              </a:rPr>
              <a:t>Item # 09012</a:t>
            </a:r>
            <a:endParaRPr lang="en-US" dirty="0">
              <a:latin typeface="DINNeuzeitGroteskLTW01-Lt" panose="020B0502020203020204" pitchFamily="34" charset="0"/>
            </a:endParaRPr>
          </a:p>
        </p:txBody>
      </p:sp>
      <p:pic>
        <p:nvPicPr>
          <p:cNvPr id="18" name="Picture 17" descr="A blue snowflake on a black background&#10;&#10;AI-generated content may be incorrect.">
            <a:extLst>
              <a:ext uri="{FF2B5EF4-FFF2-40B4-BE49-F238E27FC236}">
                <a16:creationId xmlns:a16="http://schemas.microsoft.com/office/drawing/2014/main" id="{A1D1C7F3-2910-2CC6-9DB8-92C7AD27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898" y="-996961"/>
            <a:ext cx="2367375" cy="2711619"/>
          </a:xfrm>
          <a:prstGeom prst="rect">
            <a:avLst/>
          </a:prstGeom>
        </p:spPr>
      </p:pic>
      <p:pic>
        <p:nvPicPr>
          <p:cNvPr id="20" name="Picture 19" descr="A blue snowflake on a black background&#10;&#10;AI-generated content may be incorrect.">
            <a:extLst>
              <a:ext uri="{FF2B5EF4-FFF2-40B4-BE49-F238E27FC236}">
                <a16:creationId xmlns:a16="http://schemas.microsoft.com/office/drawing/2014/main" id="{5C63DF24-D06C-9281-8B3F-BC9D0583A1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4575019" y="5226041"/>
            <a:ext cx="1679458" cy="1928452"/>
          </a:xfrm>
          <a:prstGeom prst="rect">
            <a:avLst/>
          </a:prstGeom>
        </p:spPr>
      </p:pic>
      <p:pic>
        <p:nvPicPr>
          <p:cNvPr id="2" name="Picture 1" descr="A display of candy wands&#10;&#10;AI-generated content may be incorrect.">
            <a:extLst>
              <a:ext uri="{FF2B5EF4-FFF2-40B4-BE49-F238E27FC236}">
                <a16:creationId xmlns:a16="http://schemas.microsoft.com/office/drawing/2014/main" id="{8A14CC4A-B951-8498-617D-6BE0AA55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608" y="933855"/>
            <a:ext cx="2037771" cy="4990290"/>
          </a:xfrm>
          <a:prstGeom prst="rect">
            <a:avLst/>
          </a:prstGeom>
        </p:spPr>
      </p:pic>
      <p:sp>
        <p:nvSpPr>
          <p:cNvPr id="3" name="Star: 12 Points 2">
            <a:extLst>
              <a:ext uri="{FF2B5EF4-FFF2-40B4-BE49-F238E27FC236}">
                <a16:creationId xmlns:a16="http://schemas.microsoft.com/office/drawing/2014/main" id="{9BB400BA-BF63-2E10-9E99-AABDB0C9E8E8}"/>
              </a:ext>
            </a:extLst>
          </p:cNvPr>
          <p:cNvSpPr/>
          <p:nvPr/>
        </p:nvSpPr>
        <p:spPr>
          <a:xfrm rot="20700000">
            <a:off x="114847" y="402059"/>
            <a:ext cx="1914731" cy="1139549"/>
          </a:xfrm>
          <a:prstGeom prst="star12">
            <a:avLst/>
          </a:prstGeom>
          <a:solidFill>
            <a:srgbClr val="FFFF00"/>
          </a:solidFill>
          <a:ln>
            <a:solidFill>
              <a:srgbClr val="C22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7030A0"/>
                </a:solidFill>
              </a:rPr>
              <a:t>OVER 50,000 SOLD!</a:t>
            </a:r>
          </a:p>
        </p:txBody>
      </p:sp>
    </p:spTree>
    <p:extLst>
      <p:ext uri="{BB962C8B-B14F-4D97-AF65-F5344CB8AC3E}">
        <p14:creationId xmlns:p14="http://schemas.microsoft.com/office/powerpoint/2010/main" val="194502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2FF4-3D6F-DEFB-904C-C82A5642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lue snowflakes on a black background&#10;&#10;AI-generated content may be incorrect.">
            <a:extLst>
              <a:ext uri="{FF2B5EF4-FFF2-40B4-BE49-F238E27FC236}">
                <a16:creationId xmlns:a16="http://schemas.microsoft.com/office/drawing/2014/main" id="{95749EA5-2D01-B4C5-47D6-52D77BC11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9345" r="-4656" b="-14"/>
          <a:stretch>
            <a:fillRect/>
          </a:stretch>
        </p:blipFill>
        <p:spPr>
          <a:xfrm rot="6960000">
            <a:off x="5376297" y="2377928"/>
            <a:ext cx="5355906" cy="3817099"/>
          </a:xfr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594D7B-E2E2-B2D0-8E42-8E0B455BC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28452"/>
              </p:ext>
            </p:extLst>
          </p:nvPr>
        </p:nvGraphicFramePr>
        <p:xfrm>
          <a:off x="2516294" y="4737642"/>
          <a:ext cx="372355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1778">
                  <a:extLst>
                    <a:ext uri="{9D8B030D-6E8A-4147-A177-3AD203B41FA5}">
                      <a16:colId xmlns:a16="http://schemas.microsoft.com/office/drawing/2014/main" val="338700647"/>
                    </a:ext>
                  </a:extLst>
                </a:gridCol>
                <a:gridCol w="1861778">
                  <a:extLst>
                    <a:ext uri="{9D8B030D-6E8A-4147-A177-3AD203B41FA5}">
                      <a16:colId xmlns:a16="http://schemas.microsoft.com/office/drawing/2014/main" val="4087089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Unit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 $ 1.10</a:t>
                      </a:r>
                      <a:endParaRPr lang="en-US" dirty="0">
                        <a:solidFill>
                          <a:srgbClr val="FF0000"/>
                        </a:solidFill>
                        <a:latin typeface="DINNeuzeitGroteskLTW01-Lt" panose="020B05020202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67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Case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DINNeuzeitGroteskLTW01-Lt" panose="020B0502020203020204" pitchFamily="34" charset="0"/>
                        </a:rPr>
                        <a:t>$ 52.80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64838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84C5F65-FDEE-179A-01D0-B89997282857}"/>
              </a:ext>
            </a:extLst>
          </p:cNvPr>
          <p:cNvSpPr/>
          <p:nvPr/>
        </p:nvSpPr>
        <p:spPr>
          <a:xfrm>
            <a:off x="1290869" y="237872"/>
            <a:ext cx="7748099" cy="11233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HOLIDAY BIG STIK</a:t>
            </a:r>
            <a:r>
              <a:rPr lang="en-US" sz="4000" b="1" dirty="0">
                <a:solidFill>
                  <a:srgbClr val="FF0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  <a:cs typeface="Arial"/>
              </a:rPr>
              <a:t>™</a:t>
            </a:r>
            <a:r>
              <a:rPr lang="en-US" sz="4000" b="1" dirty="0">
                <a:solidFill>
                  <a:srgbClr val="FF0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 SIDEKICK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2 / 24 </a:t>
            </a:r>
            <a:r>
              <a:rPr lang="en-US" b="1" dirty="0" err="1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ct</a:t>
            </a:r>
            <a:r>
              <a:rPr lang="en-US" b="1" dirty="0">
                <a:solidFill>
                  <a:srgbClr val="0087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</a:rPr>
              <a:t> Case</a:t>
            </a:r>
          </a:p>
        </p:txBody>
      </p:sp>
      <p:pic>
        <p:nvPicPr>
          <p:cNvPr id="18" name="Picture 17" descr="A pink ice cream cone with white crystals&#10;&#10;AI-generated content may be incorrect.">
            <a:extLst>
              <a:ext uri="{FF2B5EF4-FFF2-40B4-BE49-F238E27FC236}">
                <a16:creationId xmlns:a16="http://schemas.microsoft.com/office/drawing/2014/main" id="{82F6DE75-3088-1F2A-1B8C-205B1518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0000">
            <a:off x="8096015" y="872060"/>
            <a:ext cx="1231900" cy="2217209"/>
          </a:xfrm>
          <a:prstGeom prst="rect">
            <a:avLst/>
          </a:prstGeom>
        </p:spPr>
      </p:pic>
      <p:pic>
        <p:nvPicPr>
          <p:cNvPr id="19" name="Picture 18" descr="A green stick with sugar on it&#10;&#10;AI-generated content may be incorrect.">
            <a:extLst>
              <a:ext uri="{FF2B5EF4-FFF2-40B4-BE49-F238E27FC236}">
                <a16:creationId xmlns:a16="http://schemas.microsoft.com/office/drawing/2014/main" id="{91655F47-78A6-6830-92B1-595BFDA47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80000">
            <a:off x="7810286" y="1515519"/>
            <a:ext cx="1710267" cy="24288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6F32501-5840-44C5-2694-89B92ECF6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38" y="2674105"/>
            <a:ext cx="6348412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800" b="1" dirty="0">
                <a:latin typeface="DINNeuzeitGroteskLTW01-Lt" panose="020B0502020203020204" pitchFamily="34" charset="0"/>
                <a:ea typeface="ＭＳ Ｐゴシック"/>
              </a:rPr>
              <a:t>Item # 06012</a:t>
            </a:r>
          </a:p>
          <a:p>
            <a:endParaRPr lang="en-US" altLang="en-US" sz="1800" b="1" dirty="0">
              <a:latin typeface="DINNeuzeitGroteskLTW01-Lt" panose="020B0502020203020204" pitchFamily="34" charset="0"/>
              <a:ea typeface="ＭＳ Ｐゴシック"/>
            </a:endParaRPr>
          </a:p>
          <a:p>
            <a:pPr lvl="1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</a:rPr>
              <a:t>Contains:</a:t>
            </a:r>
          </a:p>
          <a:p>
            <a:pPr lvl="1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</a:rPr>
              <a:t>       12 units Big Stik</a:t>
            </a: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™</a:t>
            </a: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</a:rPr>
              <a:t> Strawberry Sour Bubble Gum </a:t>
            </a:r>
          </a:p>
          <a:p>
            <a:pPr lvl="1"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</a:rPr>
              <a:t>       12 units Big Stik</a:t>
            </a: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™</a:t>
            </a:r>
            <a:r>
              <a:rPr lang="en-US" altLang="en-US" sz="1800" b="1" i="1" dirty="0">
                <a:latin typeface="DINNeuzeitGroteskLTW01-Lt" panose="020B0502020203020204" pitchFamily="34" charset="0"/>
                <a:ea typeface="ＭＳ Ｐゴシック"/>
              </a:rPr>
              <a:t> Green Apple Sour Bubble Gum </a:t>
            </a:r>
            <a:r>
              <a:rPr lang="en-US" altLang="en-US" sz="1000" b="1" i="1" dirty="0">
                <a:latin typeface="DINNeuzeitGroteskLTW01-Lt"/>
                <a:ea typeface="ＭＳ Ｐゴシック"/>
              </a:rPr>
              <a:t>	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90CD85-75BB-5DAF-8EFC-49E59EDAFFD6}"/>
              </a:ext>
            </a:extLst>
          </p:cNvPr>
          <p:cNvSpPr/>
          <p:nvPr/>
        </p:nvSpPr>
        <p:spPr>
          <a:xfrm>
            <a:off x="1005417" y="5207000"/>
            <a:ext cx="1672166" cy="1428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rtoon of a monster in a red hat&#10;&#10;AI-generated content may be incorrect.">
            <a:extLst>
              <a:ext uri="{FF2B5EF4-FFF2-40B4-BE49-F238E27FC236}">
                <a16:creationId xmlns:a16="http://schemas.microsoft.com/office/drawing/2014/main" id="{51968738-DB70-435B-65B1-2D9CFCDBE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0000">
            <a:off x="330309" y="1752283"/>
            <a:ext cx="1348848" cy="5069418"/>
          </a:xfrm>
          <a:prstGeom prst="rect">
            <a:avLst/>
          </a:prstGeom>
        </p:spPr>
      </p:pic>
      <p:pic>
        <p:nvPicPr>
          <p:cNvPr id="3" name="Picture 2" descr="A red box with yellow letters&#10;&#10;AI-generated content may be incorrect.">
            <a:extLst>
              <a:ext uri="{FF2B5EF4-FFF2-40B4-BE49-F238E27FC236}">
                <a16:creationId xmlns:a16="http://schemas.microsoft.com/office/drawing/2014/main" id="{A467BB64-85A1-BFBF-3C0A-9CAEE9C48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917" y="1686560"/>
            <a:ext cx="6233583" cy="5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99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5B12DF-03FD-4C08-B377-49A1BFD82263}">
  <ds:schemaRefs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9b1c87b3-3aeb-4373-af1b-2778166e772a"/>
    <ds:schemaRef ds:uri="http://schemas.openxmlformats.org/package/2006/metadata/core-properties"/>
    <ds:schemaRef ds:uri="b690b8a6-6df3-4c9f-95ef-7b557beb7df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6473C71-20FF-43A0-ABFF-1719276E53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0AB877-05F8-45C7-9097-A154893C0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0b8a6-6df3-4c9f-95ef-7b557beb7df7"/>
    <ds:schemaRef ds:uri="9b1c87b3-3aeb-4373-af1b-2778166e7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507</Words>
  <Application>Microsoft Office PowerPoint</Application>
  <PresentationFormat>On-screen Show (4:3)</PresentationFormat>
  <Paragraphs>96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 Display</vt:lpstr>
      <vt:lpstr>Arial</vt:lpstr>
      <vt:lpstr>Century Gothic</vt:lpstr>
      <vt:lpstr>DIN Alternate</vt:lpstr>
      <vt:lpstr>DINNeuzeitGroteskLTW01-Lt</vt:lpstr>
      <vt:lpstr>DINNeuzeitGroteskW01-Bold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heidis</dc:creator>
  <cp:lastModifiedBy>Heidi Schuster</cp:lastModifiedBy>
  <cp:revision>14</cp:revision>
  <cp:lastPrinted>2025-10-27T15:18:23Z</cp:lastPrinted>
  <dcterms:created xsi:type="dcterms:W3CDTF">2009-02-05T21:54:32Z</dcterms:created>
  <dcterms:modified xsi:type="dcterms:W3CDTF">2025-10-27T15:19:31Z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