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9" r:id="rId5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52861-0876-4EB7-92FE-51013EF8F496}" v="2" dt="2025-10-26T18:17:55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monster with bats and bats&#10;&#10;AI-generated content may be incorrect.">
            <a:extLst>
              <a:ext uri="{FF2B5EF4-FFF2-40B4-BE49-F238E27FC236}">
                <a16:creationId xmlns:a16="http://schemas.microsoft.com/office/drawing/2014/main" id="{A7F095DC-600F-6510-2FEF-3E6B8FADD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800"/>
            <a:ext cx="7450667" cy="9934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character on a white background&#10;&#10;AI-generated content may be incorrect.">
            <a:extLst>
              <a:ext uri="{FF2B5EF4-FFF2-40B4-BE49-F238E27FC236}">
                <a16:creationId xmlns:a16="http://schemas.microsoft.com/office/drawing/2014/main" id="{DDFB0B7E-6982-4688-F1CF-D1E638E8D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56442"/>
            <a:ext cx="7467600" cy="995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4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characters on a white background&#10;&#10;AI-generated content may be incorrect.">
            <a:extLst>
              <a:ext uri="{FF2B5EF4-FFF2-40B4-BE49-F238E27FC236}">
                <a16:creationId xmlns:a16="http://schemas.microsoft.com/office/drawing/2014/main" id="{F0CB8091-C4DA-CE22-9899-6159740E6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6" y="47098"/>
            <a:ext cx="7501467" cy="10001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3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a cartoon character and hearts&#10;&#10;AI-generated content may be incorrect.">
            <a:extLst>
              <a:ext uri="{FF2B5EF4-FFF2-40B4-BE49-F238E27FC236}">
                <a16:creationId xmlns:a16="http://schemas.microsoft.com/office/drawing/2014/main" id="{25CE598A-F8F6-1974-F30B-D47BCFBBB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7505700" cy="1000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5" r:id="rId4"/>
    <p:sldLayoutId id="2147483686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828D1-CCBD-A3A8-F083-95B821DA8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120594-94C4-3AAE-A4B5-870700148453}"/>
              </a:ext>
            </a:extLst>
          </p:cNvPr>
          <p:cNvSpPr txBox="1"/>
          <p:nvPr/>
        </p:nvSpPr>
        <p:spPr>
          <a:xfrm>
            <a:off x="2025314" y="1903353"/>
            <a:ext cx="5487649" cy="1308050"/>
          </a:xfrm>
          <a:prstGeom prst="rect">
            <a:avLst/>
          </a:prstGeom>
          <a:noFill/>
          <a:effectLst>
            <a:outerShdw blurRad="63500" dist="38100" dir="2700000">
              <a:srgbClr val="00B050">
                <a:alpha val="48000"/>
              </a:srgb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/>
                <a:cs typeface="Aparajita"/>
              </a:rPr>
              <a:t>HOLIDAY BIG STIK®                   BUBBLE GUM SIDEKICK</a:t>
            </a:r>
          </a:p>
          <a:p>
            <a:pPr algn="ctr">
              <a:spcBef>
                <a:spcPts val="6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/>
                <a:cs typeface="Aparajita"/>
              </a:rPr>
              <a:t>2/24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/>
                <a:cs typeface="Aparajita"/>
              </a:rPr>
              <a:t>ct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INNeuzeitGroteskLTW01-Lt"/>
              <a:cs typeface="Aparajit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19B149-DED4-ECEE-9337-1FCA95AD47ED}"/>
              </a:ext>
            </a:extLst>
          </p:cNvPr>
          <p:cNvSpPr txBox="1"/>
          <p:nvPr/>
        </p:nvSpPr>
        <p:spPr>
          <a:xfrm>
            <a:off x="609269" y="6028521"/>
            <a:ext cx="4377632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dirty="0">
                <a:solidFill>
                  <a:schemeClr val="accent6"/>
                </a:solidFill>
                <a:latin typeface="Aptos Display"/>
                <a:ea typeface="ＭＳ Ｐゴシック"/>
              </a:rPr>
              <a:t>Seasonal Order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ptos Display"/>
                <a:ea typeface="ＭＳ Ｐゴシック"/>
              </a:rPr>
              <a:t> Deadline:</a:t>
            </a:r>
            <a:r>
              <a:rPr lang="en-US" sz="1600" b="1" i="1" dirty="0">
                <a:solidFill>
                  <a:schemeClr val="accent6"/>
                </a:solidFill>
                <a:latin typeface="Aptos Display"/>
                <a:ea typeface="ＭＳ Ｐゴシック"/>
              </a:rPr>
              <a:t>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ptos Display"/>
                <a:ea typeface="ＭＳ Ｐゴシック"/>
              </a:rPr>
              <a:t>June</a:t>
            </a:r>
            <a:r>
              <a:rPr lang="en-US" sz="1600" b="1" i="1" dirty="0">
                <a:solidFill>
                  <a:schemeClr val="accent6"/>
                </a:solidFill>
                <a:latin typeface="Aptos Display"/>
                <a:ea typeface="ＭＳ Ｐゴシック"/>
              </a:rPr>
              <a:t> 17</a:t>
            </a:r>
            <a:r>
              <a:rPr lang="en-US" sz="1600" b="1" i="1" baseline="30000" dirty="0">
                <a:solidFill>
                  <a:schemeClr val="accent6"/>
                </a:solidFill>
                <a:latin typeface="Aptos Display"/>
                <a:ea typeface="ＭＳ Ｐゴシック"/>
              </a:rPr>
              <a:t>th</a:t>
            </a:r>
            <a:r>
              <a:rPr lang="en-US" sz="1600" b="1" i="1" dirty="0">
                <a:solidFill>
                  <a:schemeClr val="accent6"/>
                </a:solidFill>
                <a:latin typeface="Aptos Display"/>
                <a:ea typeface="ＭＳ Ｐゴシック"/>
              </a:rPr>
              <a:t>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ptos Display"/>
                <a:ea typeface="ＭＳ Ｐゴシック"/>
              </a:rPr>
              <a:t> </a:t>
            </a:r>
            <a:r>
              <a:rPr lang="en-US" sz="1600" b="1" i="1" dirty="0">
                <a:solidFill>
                  <a:schemeClr val="accent6"/>
                </a:solidFill>
                <a:latin typeface="Aptos Display"/>
                <a:ea typeface="ＭＳ Ｐゴシック"/>
              </a:rPr>
              <a:t>2026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0A8921-6140-3398-D21C-3C6727A52AE8}"/>
              </a:ext>
            </a:extLst>
          </p:cNvPr>
          <p:cNvSpPr txBox="1"/>
          <p:nvPr/>
        </p:nvSpPr>
        <p:spPr>
          <a:xfrm>
            <a:off x="4624850" y="4282366"/>
            <a:ext cx="213360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en-US" b="1" dirty="0">
                <a:latin typeface="DINNeuzeitGroteskLTW01-Lt"/>
                <a:cs typeface="Arial"/>
              </a:rPr>
              <a:t>Item # 06012</a:t>
            </a:r>
          </a:p>
          <a:p>
            <a:r>
              <a:rPr lang="en-US" altLang="en-US" dirty="0">
                <a:latin typeface="DINNeuzeitGroteskLTW01-Lt"/>
                <a:cs typeface="Arial"/>
              </a:rPr>
              <a:t>2.2 oz (62g)  </a:t>
            </a:r>
            <a:endParaRPr lang="en-US" dirty="0">
              <a:latin typeface="DINNeuzeitGroteskLTW01-Lt"/>
              <a:cs typeface="Arial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D8D32CD-DFBE-FD16-178A-E938C5351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918264"/>
              </p:ext>
            </p:extLst>
          </p:nvPr>
        </p:nvGraphicFramePr>
        <p:xfrm>
          <a:off x="1323802" y="8201537"/>
          <a:ext cx="2750377" cy="568824"/>
        </p:xfrm>
        <a:graphic>
          <a:graphicData uri="http://schemas.openxmlformats.org/drawingml/2006/table">
            <a:tbl>
              <a:tblPr/>
              <a:tblGrid>
                <a:gridCol w="144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ITEM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12153"/>
                  </a:ext>
                </a:extLst>
              </a:tr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Big Stik®  Strawberry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7-93216-06030-1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Big Stik® Green Apple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7-93216-06031-8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1EB8B5F-9E44-7F00-3CDE-627E7F6D5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857629"/>
              </p:ext>
            </p:extLst>
          </p:nvPr>
        </p:nvGraphicFramePr>
        <p:xfrm>
          <a:off x="4220626" y="8037589"/>
          <a:ext cx="3291499" cy="909067"/>
        </p:xfrm>
        <a:graphic>
          <a:graphicData uri="http://schemas.openxmlformats.org/drawingml/2006/table">
            <a:tbl>
              <a:tblPr/>
              <a:tblGrid>
                <a:gridCol w="1432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456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331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DINNeuzeitGroteskLTW01-Lt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DINNeuzeitGroteskLTW01-Lt" panose="020B0502020203020204" pitchFamily="34" charset="0"/>
                          <a:ea typeface="Calibri"/>
                          <a:cs typeface="Times New Roman"/>
                        </a:rPr>
                        <a:t>007-93216-06012-7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DINNeuzeitGroteskLTW01-Lt"/>
                          <a:ea typeface="Calibri"/>
                          <a:cs typeface="Times New Roman"/>
                        </a:rPr>
                        <a:t>Case Dimensions 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DINNeuzeitGroteskLTW01-Lt"/>
                          <a:ea typeface="Calibri"/>
                          <a:cs typeface="Times New Roman"/>
                        </a:rPr>
                        <a:t>24.17” L x 8.98” W x 6.3” H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8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DINNeuzeitGroteskLTW01-Lt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DINNeuzeitGroteskLTW01-Lt"/>
                          <a:ea typeface="Calibri"/>
                          <a:cs typeface="Times New Roman"/>
                        </a:rPr>
                        <a:t>9.35 LBS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4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DINNeuzeitGroteskLTW01-Lt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DINNeuzeitGroteskLTW01-Lt" panose="020B0502020203020204" pitchFamily="34" charset="0"/>
                          <a:ea typeface="Calibri"/>
                          <a:cs typeface="Times New Roman"/>
                        </a:rPr>
                        <a:t>0.79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11" descr="A cartoon character in a red bag&#10;&#10;AI-generated content may be incorrect.">
            <a:extLst>
              <a:ext uri="{FF2B5EF4-FFF2-40B4-BE49-F238E27FC236}">
                <a16:creationId xmlns:a16="http://schemas.microsoft.com/office/drawing/2014/main" id="{B5387C82-8E2A-1BCE-DF4B-03346BD9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000">
            <a:off x="6085840" y="2760281"/>
            <a:ext cx="1345218" cy="525543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A1A33FB-C3B6-7F56-A63F-0D7B6F28D5A7}"/>
              </a:ext>
            </a:extLst>
          </p:cNvPr>
          <p:cNvGrpSpPr/>
          <p:nvPr/>
        </p:nvGrpSpPr>
        <p:grpSpPr>
          <a:xfrm>
            <a:off x="410010" y="6392413"/>
            <a:ext cx="4923790" cy="766434"/>
            <a:chOff x="17825" y="2712945"/>
            <a:chExt cx="4923790" cy="766434"/>
          </a:xfrm>
        </p:grpSpPr>
        <p:pic>
          <p:nvPicPr>
            <p:cNvPr id="17" name="Picture 16" descr="A red box with yellow letters&#10;&#10;AI-generated content may be incorrect.">
              <a:extLst>
                <a:ext uri="{FF2B5EF4-FFF2-40B4-BE49-F238E27FC236}">
                  <a16:creationId xmlns:a16="http://schemas.microsoft.com/office/drawing/2014/main" id="{8C24BA2D-EB1A-3556-ED71-52C81DDE5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53" y="2712945"/>
              <a:ext cx="4781176" cy="391767"/>
            </a:xfrm>
            <a:prstGeom prst="rect">
              <a:avLst/>
            </a:prstGeom>
          </p:spPr>
        </p:pic>
        <p:pic>
          <p:nvPicPr>
            <p:cNvPr id="19" name="Picture 18" descr="A red candy stick with sugar crystals&#10;&#10;AI-generated content may be incorrect.">
              <a:extLst>
                <a:ext uri="{FF2B5EF4-FFF2-40B4-BE49-F238E27FC236}">
                  <a16:creationId xmlns:a16="http://schemas.microsoft.com/office/drawing/2014/main" id="{8FE79F53-158B-22FD-BFB6-CC3D789B2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25" y="2757009"/>
              <a:ext cx="4923790" cy="72237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0F9EF2-3B1F-A622-9A49-224679ED610B}"/>
              </a:ext>
            </a:extLst>
          </p:cNvPr>
          <p:cNvGrpSpPr/>
          <p:nvPr/>
        </p:nvGrpSpPr>
        <p:grpSpPr>
          <a:xfrm>
            <a:off x="935896" y="7154727"/>
            <a:ext cx="5102055" cy="657871"/>
            <a:chOff x="516971" y="5960905"/>
            <a:chExt cx="5102055" cy="657871"/>
          </a:xfrm>
        </p:grpSpPr>
        <p:pic>
          <p:nvPicPr>
            <p:cNvPr id="18" name="Picture 17" descr="A yellow box with black text&#10;&#10;AI-generated content may be incorrect.">
              <a:extLst>
                <a:ext uri="{FF2B5EF4-FFF2-40B4-BE49-F238E27FC236}">
                  <a16:creationId xmlns:a16="http://schemas.microsoft.com/office/drawing/2014/main" id="{D23D444E-4902-15A1-F2F5-C636034B0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278" y="5963570"/>
              <a:ext cx="4781176" cy="305085"/>
            </a:xfrm>
            <a:prstGeom prst="rect">
              <a:avLst/>
            </a:prstGeom>
          </p:spPr>
        </p:pic>
        <p:pic>
          <p:nvPicPr>
            <p:cNvPr id="20" name="Picture 19" descr="A green candy on a black background&#10;&#10;AI-generated content may be incorrect.">
              <a:extLst>
                <a:ext uri="{FF2B5EF4-FFF2-40B4-BE49-F238E27FC236}">
                  <a16:creationId xmlns:a16="http://schemas.microsoft.com/office/drawing/2014/main" id="{9EDED41B-95AB-1180-3927-BBE227703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971" y="5960905"/>
              <a:ext cx="5102055" cy="657871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200CAB0-EDA6-41D4-A225-EF2F897CB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563" y="3326745"/>
            <a:ext cx="3848139" cy="93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457200"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None/>
            </a:pPr>
            <a:r>
              <a:rPr lang="en-US" altLang="en-US" sz="1600" b="1" i="1" dirty="0">
                <a:latin typeface="DINNeuzeitGroteskLTW01-Lt"/>
                <a:ea typeface="ＭＳ Ｐゴシック"/>
                <a:cs typeface="Arial"/>
              </a:rPr>
              <a:t>Contains:</a:t>
            </a:r>
          </a:p>
          <a:p>
            <a:pPr indent="-457200"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None/>
            </a:pPr>
            <a:r>
              <a:rPr lang="en-US" altLang="en-US" sz="1600" b="1" i="1" dirty="0">
                <a:latin typeface="DINNeuzeitGroteskLTW01-Lt"/>
                <a:ea typeface="ＭＳ Ｐゴシック"/>
                <a:cs typeface="Arial"/>
              </a:rPr>
              <a:t>12 units Big Stik® </a:t>
            </a:r>
            <a:r>
              <a:rPr lang="en-US" altLang="en-US" sz="1600" b="1" i="1" dirty="0">
                <a:solidFill>
                  <a:srgbClr val="F07F76"/>
                </a:solidFill>
                <a:latin typeface="DINNeuzeitGroteskLTW01-Lt"/>
                <a:ea typeface="ＭＳ Ｐゴシック"/>
                <a:cs typeface="Arial"/>
              </a:rPr>
              <a:t>Strawberry</a:t>
            </a:r>
            <a:r>
              <a:rPr lang="en-US" altLang="en-US" sz="1600" b="1" i="1" dirty="0">
                <a:latin typeface="DINNeuzeitGroteskLTW01-Lt"/>
                <a:ea typeface="ＭＳ Ｐゴシック"/>
                <a:cs typeface="Arial"/>
              </a:rPr>
              <a:t> </a:t>
            </a:r>
          </a:p>
          <a:p>
            <a:pPr indent="-457200"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None/>
            </a:pPr>
            <a:r>
              <a:rPr lang="en-US" altLang="en-US" sz="1600" b="1" i="1" dirty="0">
                <a:latin typeface="DINNeuzeitGroteskLTW01-Lt"/>
                <a:ea typeface="ＭＳ Ｐゴシック"/>
                <a:cs typeface="Arial"/>
              </a:rPr>
              <a:t>12 units Big Stik® </a:t>
            </a:r>
            <a:r>
              <a:rPr lang="en-US" altLang="en-US" sz="1600" b="1" i="1" dirty="0">
                <a:solidFill>
                  <a:srgbClr val="71C163"/>
                </a:solidFill>
                <a:latin typeface="DINNeuzeitGroteskLTW01-Lt"/>
                <a:ea typeface="ＭＳ Ｐゴシック"/>
                <a:cs typeface="Arial"/>
              </a:rPr>
              <a:t>Green Apple</a:t>
            </a:r>
            <a:endParaRPr lang="en-US" altLang="en-US" sz="1600" b="1" i="1" dirty="0">
              <a:latin typeface="DINNeuzeitGroteskLTW01-Lt"/>
              <a:ea typeface="ＭＳ Ｐゴシック"/>
              <a:cs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F07FBF-8144-6B29-89CF-D01FBF373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786709"/>
              </p:ext>
            </p:extLst>
          </p:nvPr>
        </p:nvGraphicFramePr>
        <p:xfrm>
          <a:off x="935896" y="4643934"/>
          <a:ext cx="2906951" cy="7440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35351">
                  <a:extLst>
                    <a:ext uri="{9D8B030D-6E8A-4147-A177-3AD203B41FA5}">
                      <a16:colId xmlns:a16="http://schemas.microsoft.com/office/drawing/2014/main" val="422920868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808184237"/>
                    </a:ext>
                  </a:extLst>
                </a:gridCol>
              </a:tblGrid>
              <a:tr h="373224"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20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Unit Cost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20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     $ 1.10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009789"/>
                  </a:ext>
                </a:extLst>
              </a:tr>
              <a:tr h="317303"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20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Case Cost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20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  $ 52.80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33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407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198635-6D98-4D5A-AD1F-97C685ECC7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0b8a6-6df3-4c9f-95ef-7b557beb7df7"/>
    <ds:schemaRef ds:uri="9b1c87b3-3aeb-4373-af1b-2778166e7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40C1B7-5C8E-4EC6-BED1-FAD2ACD1DA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AFDD2B-615E-420B-A0AE-EE30ED50BC4D}">
  <ds:schemaRefs>
    <ds:schemaRef ds:uri="http://schemas.microsoft.com/office/2006/metadata/properties"/>
    <ds:schemaRef ds:uri="http://schemas.microsoft.com/office/infopath/2007/PartnerControls"/>
    <ds:schemaRef ds:uri="9b1c87b3-3aeb-4373-af1b-2778166e772a"/>
    <ds:schemaRef ds:uri="b690b8a6-6df3-4c9f-95ef-7b557beb7d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86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DINNeuzeitGroteskLTW01-Lt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Heiser</dc:creator>
  <cp:lastModifiedBy>Heidi Schuster</cp:lastModifiedBy>
  <cp:revision>198</cp:revision>
  <cp:lastPrinted>2025-07-15T21:04:58Z</cp:lastPrinted>
  <dcterms:created xsi:type="dcterms:W3CDTF">2025-07-14T20:50:09Z</dcterms:created>
  <dcterms:modified xsi:type="dcterms:W3CDTF">2025-10-26T18:18:10Z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