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B84"/>
    <a:srgbClr val="3141BF"/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EB0BE-195E-4E66-B0C9-F7A28123BBD7}" v="10" dt="2025-10-26T17:35:22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6301"/>
  </p:normalViewPr>
  <p:slideViewPr>
    <p:cSldViewPr snapToObjects="1">
      <p:cViewPr varScale="1">
        <p:scale>
          <a:sx n="80" d="100"/>
          <a:sy n="80" d="100"/>
        </p:scale>
        <p:origin x="300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5F7D5EFC-6147-8612-81E9-B61910EE9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02FD4-A017-FCDF-908B-4695F9293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89475" y="836295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ACFE52F-397D-454C-39E2-710175BCD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189" y="4834530"/>
            <a:ext cx="2694214" cy="188595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92DDD65-566D-14A6-CF18-6BA33737A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1" y="2778950"/>
            <a:ext cx="5925463" cy="2370185"/>
          </a:xfrm>
          <a:prstGeom prst="rect">
            <a:avLst/>
          </a:prstGeom>
        </p:spPr>
      </p:pic>
      <p:pic>
        <p:nvPicPr>
          <p:cNvPr id="21" name="Picture 20" descr="A blue and pink jellyfish&#10;&#10;Description automatically generated with low confidence">
            <a:extLst>
              <a:ext uri="{FF2B5EF4-FFF2-40B4-BE49-F238E27FC236}">
                <a16:creationId xmlns:a16="http://schemas.microsoft.com/office/drawing/2014/main" id="{FF978BB7-B101-6E61-172B-51F7B002B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6059">
            <a:off x="301926" y="4743790"/>
            <a:ext cx="1828117" cy="8106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751801-FEDA-CFD2-8728-CBA399CDFB4C}"/>
              </a:ext>
            </a:extLst>
          </p:cNvPr>
          <p:cNvSpPr txBox="1"/>
          <p:nvPr/>
        </p:nvSpPr>
        <p:spPr>
          <a:xfrm>
            <a:off x="2514600" y="4746647"/>
            <a:ext cx="1796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DINNeuzeitGroteskLTW01-Lt" panose="020B0502020203020204" pitchFamily="34" charset="0"/>
                <a:cs typeface="Arial" panose="020B0604020202020204" pitchFamily="34" charset="0"/>
              </a:rPr>
              <a:t>Item # 52000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DINNeuzeitGroteskLTW01-Lt" panose="020B0502020203020204" pitchFamily="34" charset="0"/>
                <a:cs typeface="Arial" panose="020B0604020202020204" pitchFamily="34" charset="0"/>
              </a:rPr>
              <a:t>1.4 oz (40g)</a:t>
            </a:r>
            <a:endParaRPr lang="en-US" altLang="en-US" sz="1800" dirty="0">
              <a:latin typeface="DINNeuzeitGroteskLTW01-Lt" panose="020B05020202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B6DCDE-1C9D-5C7C-6B72-C3748AAA3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71332"/>
              </p:ext>
            </p:extLst>
          </p:nvPr>
        </p:nvGraphicFramePr>
        <p:xfrm>
          <a:off x="2254711" y="6853831"/>
          <a:ext cx="3122585" cy="608446"/>
        </p:xfrm>
        <a:graphic>
          <a:graphicData uri="http://schemas.openxmlformats.org/drawingml/2006/table">
            <a:tbl>
              <a:tblPr/>
              <a:tblGrid>
                <a:gridCol w="1731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ITEM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225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Sour Taffy Combo Bar Blue Raspberry &amp; Cherry</a:t>
                      </a:r>
                    </a:p>
                  </a:txBody>
                  <a:tcPr marL="65405" marR="65405" marT="6421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7-93216-52020-1</a:t>
                      </a:r>
                    </a:p>
                  </a:txBody>
                  <a:tcPr marL="65405" marR="65405" marT="6421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36A4D8-A772-8C15-B57E-8D71D63F3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40316"/>
              </p:ext>
            </p:extLst>
          </p:nvPr>
        </p:nvGraphicFramePr>
        <p:xfrm>
          <a:off x="2274278" y="7616916"/>
          <a:ext cx="3103018" cy="974634"/>
        </p:xfrm>
        <a:graphic>
          <a:graphicData uri="http://schemas.openxmlformats.org/drawingml/2006/table">
            <a:tbl>
              <a:tblPr/>
              <a:tblGrid>
                <a:gridCol w="119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733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007-93216-52000-3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8.54” L x 6.49” W x 7”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5.28 </a:t>
                      </a:r>
                      <a:r>
                        <a:rPr lang="en-US" sz="1100" b="0" dirty="0" err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lbs</a:t>
                      </a:r>
                      <a:endParaRPr lang="en-US" sz="1100" b="0" dirty="0">
                        <a:latin typeface="Aptos Display" panose="020B00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1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0.23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8">
            <a:extLst>
              <a:ext uri="{FF2B5EF4-FFF2-40B4-BE49-F238E27FC236}">
                <a16:creationId xmlns:a16="http://schemas.microsoft.com/office/drawing/2014/main" id="{927FFBBE-37CA-69C8-06CA-1C88E13FC5EC}"/>
              </a:ext>
            </a:extLst>
          </p:cNvPr>
          <p:cNvSpPr txBox="1"/>
          <p:nvPr/>
        </p:nvSpPr>
        <p:spPr>
          <a:xfrm>
            <a:off x="1143000" y="1272442"/>
            <a:ext cx="5196453" cy="1231106"/>
          </a:xfrm>
          <a:prstGeom prst="rect">
            <a:avLst/>
          </a:prstGeom>
          <a:noFill/>
          <a:effectLst>
            <a:outerShdw>
              <a:srgbClr val="D0FF8F"/>
            </a:outerShdw>
          </a:effec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5D6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SOUR TAFFY COMBO BAR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5D6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BLUE RASPBERRY &amp; CHERRY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2 – 24 </a:t>
            </a:r>
            <a:r>
              <a:rPr lang="en-US" sz="1800" b="1" dirty="0" err="1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ct</a:t>
            </a:r>
            <a:r>
              <a:rPr lang="en-US" sz="1800" b="1" dirty="0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 Case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318914-B530-A8B1-4244-50E3E8B0E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367343"/>
              </p:ext>
            </p:extLst>
          </p:nvPr>
        </p:nvGraphicFramePr>
        <p:xfrm>
          <a:off x="511636" y="5734076"/>
          <a:ext cx="3486150" cy="723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2257153590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631715134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Unit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 $ 0.76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68628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Case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$ 36.48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43105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3A248AE-54D4-27DB-9C28-48CB51960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792" y="2550666"/>
            <a:ext cx="7697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LTW01-Lt" panose="020B0502020203020204" pitchFamily="34" charset="0"/>
                <a:ea typeface="ＭＳ Ｐゴシック"/>
                <a:cs typeface="Arial"/>
              </a:rPr>
              <a:t>Super sour taffy bar that is half                                                                                                </a:t>
            </a:r>
            <a:r>
              <a:rPr lang="en-US" sz="1600" b="1" i="1" dirty="0">
                <a:solidFill>
                  <a:srgbClr val="24A7DE"/>
                </a:solidFill>
                <a:latin typeface="DINNeuzeitGroteskLTW01-Lt" panose="020B0502020203020204" pitchFamily="34" charset="0"/>
                <a:ea typeface="ＭＳ Ｐゴシック"/>
              </a:rPr>
              <a:t>Blue Raspberry </a:t>
            </a:r>
            <a:r>
              <a:rPr lang="en-US" sz="1600" b="1" i="1" dirty="0">
                <a:latin typeface="DINNeuzeitGroteskLTW01-Lt" panose="020B0502020203020204" pitchFamily="34" charset="0"/>
                <a:ea typeface="ＭＳ Ｐゴシック"/>
              </a:rPr>
              <a:t>+ half </a:t>
            </a:r>
            <a:r>
              <a:rPr lang="en-US" sz="1600" b="1" i="1" dirty="0">
                <a:solidFill>
                  <a:srgbClr val="DE2C36"/>
                </a:solidFill>
                <a:latin typeface="DINNeuzeitGroteskLTW01-Lt" panose="020B0502020203020204" pitchFamily="34" charset="0"/>
                <a:ea typeface="ＭＳ Ｐゴシック"/>
              </a:rPr>
              <a:t>Cherry </a:t>
            </a:r>
            <a:endParaRPr lang="en-US" altLang="en-US" sz="1600" b="1" i="1" dirty="0">
              <a:latin typeface="DINNeuzeitGroteskLTW01-Lt" panose="020B0502020203020204" pitchFamily="34" charset="0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22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BC72B5-F20D-4F8A-8053-3211641FD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2448E-BF3B-453C-AEAB-34FEC44B29BD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9b1c87b3-3aeb-4373-af1b-2778166e772a"/>
    <ds:schemaRef ds:uri="http://schemas.openxmlformats.org/package/2006/metadata/core-properties"/>
    <ds:schemaRef ds:uri="http://schemas.microsoft.com/office/2006/documentManagement/types"/>
    <ds:schemaRef ds:uri="b690b8a6-6df3-4c9f-95ef-7b557beb7df7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9121</TotalTime>
  <Words>77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 Display</vt:lpstr>
      <vt:lpstr>Arial</vt:lpstr>
      <vt:lpstr>Calibri</vt:lpstr>
      <vt:lpstr>DIN Alternate</vt:lpstr>
      <vt:lpstr>DINNeuzeitGroteskLTW01-Lt</vt:lpstr>
      <vt:lpstr>DINNeuzeitGroteskW01-Bold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48</cp:revision>
  <cp:lastPrinted>2025-05-30T14:37:45Z</cp:lastPrinted>
  <dcterms:created xsi:type="dcterms:W3CDTF">2013-05-15T15:09:44Z</dcterms:created>
  <dcterms:modified xsi:type="dcterms:W3CDTF">2025-10-26T19:19:06Z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